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4" r:id="rId9"/>
    <p:sldId id="273" r:id="rId10"/>
    <p:sldId id="265" r:id="rId11"/>
    <p:sldId id="263" r:id="rId12"/>
    <p:sldId id="266" r:id="rId13"/>
    <p:sldId id="267" r:id="rId14"/>
    <p:sldId id="268" r:id="rId15"/>
    <p:sldId id="269" r:id="rId16"/>
    <p:sldId id="270" r:id="rId17"/>
    <p:sldId id="271" r:id="rId18"/>
    <p:sldId id="27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6" autoAdjust="0"/>
    <p:restoredTop sz="94667" autoAdjust="0"/>
  </p:normalViewPr>
  <p:slideViewPr>
    <p:cSldViewPr snapToObjects="1">
      <p:cViewPr>
        <p:scale>
          <a:sx n="49" d="100"/>
          <a:sy n="49" d="100"/>
        </p:scale>
        <p:origin x="-1080"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1CC678-BB9F-F74E-BF20-464C7E9CAE84}" type="datetimeFigureOut">
              <a:rPr lang="en-US" smtClean="0"/>
              <a:pPr/>
              <a:t>9/27/2015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079C91-BEDE-5647-B49E-7B686B70BFA1}" type="slidenum">
              <a:rPr lang="en-US" smtClean="0"/>
              <a:pPr/>
              <a:t>‹#›</a:t>
            </a:fld>
            <a:endParaRPr lang="en-US"/>
          </a:p>
        </p:txBody>
      </p:sp>
    </p:spTree>
    <p:extLst>
      <p:ext uri="{BB962C8B-B14F-4D97-AF65-F5344CB8AC3E}">
        <p14:creationId xmlns:p14="http://schemas.microsoft.com/office/powerpoint/2010/main" val="3451929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truly understand</a:t>
            </a:r>
            <a:r>
              <a:rPr lang="en-US" baseline="0" dirty="0" smtClean="0"/>
              <a:t> what theatre is and WHY we have theatre today, we need to take a look at its beginnings – basic human activities such as ritual, dance, and storytelling.</a:t>
            </a:r>
            <a:br>
              <a:rPr lang="en-US" baseline="0" dirty="0" smtClean="0"/>
            </a:br>
            <a:r>
              <a:rPr lang="en-US" baseline="0" dirty="0" smtClean="0"/>
              <a:t>Knowing the way theatre has evolved throughout history will help you to understand the possibilities of performance and production.</a:t>
            </a:r>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Shamans</a:t>
            </a:r>
            <a:r>
              <a:rPr lang="en-US" baseline="0" dirty="0" smtClean="0"/>
              <a:t> employed the elements of performance such as characterization, dialogue, music, song, dance, illusion, clowning, ventriloquism, and hypnotism.  This picture shows a Native American shaman.</a:t>
            </a:r>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mtClean="0"/>
              <a:t>Or, “The Water Cycle of Theatre”</a:t>
            </a:r>
          </a:p>
        </p:txBody>
      </p:sp>
      <p:sp>
        <p:nvSpPr>
          <p:cNvPr id="4" name="Slide Number Placeholder 3"/>
          <p:cNvSpPr>
            <a:spLocks noGrp="1"/>
          </p:cNvSpPr>
          <p:nvPr>
            <p:ph type="sldNum" sz="quarter" idx="10"/>
          </p:nvPr>
        </p:nvSpPr>
        <p:spPr/>
        <p:txBody>
          <a:bodyPr/>
          <a:lstStyle/>
          <a:p>
            <a:fld id="{90079C91-BEDE-5647-B49E-7B686B70BFA1}"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A ritual is an action performed REPEATEDLY because of its symbolic significance and its ability to evoke the emotions of those engaged in the performance.</a:t>
            </a:r>
            <a:br>
              <a:rPr lang="en-US" dirty="0" smtClean="0"/>
            </a:br>
            <a:r>
              <a:rPr lang="en-US" dirty="0" smtClean="0"/>
              <a:t>2. Success in hunt/battle,</a:t>
            </a:r>
            <a:r>
              <a:rPr lang="en-US" baseline="0" dirty="0" smtClean="0"/>
              <a:t> Adequate sun/rain, duty to community &amp; gods.</a:t>
            </a:r>
            <a:br>
              <a:rPr lang="en-US" baseline="0" dirty="0" smtClean="0"/>
            </a:br>
            <a:r>
              <a:rPr lang="en-US" baseline="0" dirty="0" smtClean="0"/>
              <a:t>3. Through evidence in wall paintings, artifacts, and hieroglyphics.</a:t>
            </a:r>
          </a:p>
          <a:p>
            <a:pPr marL="228600" marR="0" indent="-228600" algn="l" defTabSz="457200" rtl="0" eaLnBrk="1" fontAlgn="auto" latinLnBrk="0" hangingPunct="1">
              <a:lnSpc>
                <a:spcPct val="100000"/>
              </a:lnSpc>
              <a:spcBef>
                <a:spcPts val="0"/>
              </a:spcBef>
              <a:spcAft>
                <a:spcPts val="0"/>
              </a:spcAft>
              <a:buClrTx/>
              <a:buSzTx/>
              <a:buFontTx/>
              <a:buNone/>
              <a:tabLst/>
              <a:defRPr/>
            </a:pPr>
            <a:r>
              <a:rPr lang="en-US" baseline="0" dirty="0" smtClean="0"/>
              <a:t>4. Elders, priests, shamans.</a:t>
            </a:r>
            <a:br>
              <a:rPr lang="en-US" baseline="0" dirty="0" smtClean="0"/>
            </a:br>
            <a:r>
              <a:rPr lang="en-US" baseline="0" dirty="0" smtClean="0"/>
              <a:t>5. A shaman is </a:t>
            </a:r>
            <a:r>
              <a:rPr lang="en-US" sz="1200" dirty="0" smtClean="0"/>
              <a:t>a</a:t>
            </a:r>
            <a:r>
              <a:rPr lang="en-US" sz="1200" baseline="0" dirty="0" smtClean="0"/>
              <a:t> </a:t>
            </a:r>
            <a:r>
              <a:rPr lang="en-US" sz="1200" dirty="0" smtClean="0"/>
              <a:t>priestly figure who</a:t>
            </a:r>
            <a:r>
              <a:rPr lang="en-US" sz="1200" baseline="0" dirty="0" smtClean="0"/>
              <a:t> </a:t>
            </a:r>
            <a:r>
              <a:rPr lang="en-US" sz="1200" dirty="0" smtClean="0"/>
              <a:t>communicates directly with the gods through rituals for the benefit</a:t>
            </a:r>
            <a:br>
              <a:rPr lang="en-US" sz="1200" dirty="0" smtClean="0"/>
            </a:br>
            <a:r>
              <a:rPr lang="en-US" sz="1200" dirty="0" smtClean="0"/>
              <a:t>of the community.</a:t>
            </a:r>
            <a:r>
              <a:rPr lang="en-US" sz="1200" baseline="0" dirty="0" smtClean="0"/>
              <a:t> </a:t>
            </a:r>
            <a:endParaRPr lang="en-US" sz="1200" dirty="0" smtClean="0"/>
          </a:p>
        </p:txBody>
      </p:sp>
      <p:sp>
        <p:nvSpPr>
          <p:cNvPr id="4" name="Slide Number Placeholder 3"/>
          <p:cNvSpPr>
            <a:spLocks noGrp="1"/>
          </p:cNvSpPr>
          <p:nvPr>
            <p:ph type="sldNum" sz="quarter" idx="10"/>
          </p:nvPr>
        </p:nvSpPr>
        <p:spPr/>
        <p:txBody>
          <a:bodyPr/>
          <a:lstStyle/>
          <a:p>
            <a:fld id="{90079C91-BEDE-5647-B49E-7B686B70BFA1}" type="slidenum">
              <a:rPr lang="en-US" smtClean="0"/>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Keep</a:t>
            </a:r>
            <a:r>
              <a:rPr lang="en-US" baseline="0" dirty="0" smtClean="0"/>
              <a:t> in mind that storytellers were not AUTHORS.  They had no written language.</a:t>
            </a:r>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13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have</a:t>
            </a:r>
            <a:r>
              <a:rPr lang="en-US" baseline="0" dirty="0" smtClean="0"/>
              <a:t> very little concrete knowledge of who Homer was.  Many historians suspect that Homer was not an INDIVIDUAL, but several poets whose stories became one throughout history.  Most of what historians believe is contradictory, and it is based on evidence found in the Iliad and the Odyssey.</a:t>
            </a:r>
            <a:endParaRPr lang="en-US" dirty="0"/>
          </a:p>
        </p:txBody>
      </p:sp>
      <p:sp>
        <p:nvSpPr>
          <p:cNvPr id="4" name="Slide Number Placeholder 3"/>
          <p:cNvSpPr>
            <a:spLocks noGrp="1"/>
          </p:cNvSpPr>
          <p:nvPr>
            <p:ph type="sldNum" sz="quarter" idx="10"/>
          </p:nvPr>
        </p:nvSpPr>
        <p:spPr/>
        <p:txBody>
          <a:bodyPr/>
          <a:lstStyle/>
          <a:p>
            <a:fld id="{90079C91-BEDE-5647-B49E-7B686B70BFA1}"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3CC1E0-9B28-0B4B-9013-CB8FC91F7BBD}" type="datetimeFigureOut">
              <a:rPr lang="en-US" smtClean="0"/>
              <a:pPr/>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CC1E0-9B28-0B4B-9013-CB8FC91F7BBD}" type="datetimeFigureOut">
              <a:rPr lang="en-US" smtClean="0"/>
              <a:pPr/>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CC1E0-9B28-0B4B-9013-CB8FC91F7BBD}" type="datetimeFigureOut">
              <a:rPr lang="en-US" smtClean="0"/>
              <a:pPr/>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3CC1E0-9B28-0B4B-9013-CB8FC91F7BBD}" type="datetimeFigureOut">
              <a:rPr lang="en-US" smtClean="0"/>
              <a:pPr/>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3CC1E0-9B28-0B4B-9013-CB8FC91F7BBD}" type="datetimeFigureOut">
              <a:rPr lang="en-US" smtClean="0"/>
              <a:pPr/>
              <a:t>9/27/2015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3CC1E0-9B28-0B4B-9013-CB8FC91F7BBD}" type="datetimeFigureOut">
              <a:rPr lang="en-US" smtClean="0"/>
              <a:pPr/>
              <a:t>9/27/2015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3CC1E0-9B28-0B4B-9013-CB8FC91F7BBD}" type="datetimeFigureOut">
              <a:rPr lang="en-US" smtClean="0"/>
              <a:pPr/>
              <a:t>9/27/2015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3CC1E0-9B28-0B4B-9013-CB8FC91F7BBD}" type="datetimeFigureOut">
              <a:rPr lang="en-US" smtClean="0"/>
              <a:pPr/>
              <a:t>9/27/2015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3CC1E0-9B28-0B4B-9013-CB8FC91F7BBD}" type="datetimeFigureOut">
              <a:rPr lang="en-US" smtClean="0"/>
              <a:pPr/>
              <a:t>9/27/2015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CC1E0-9B28-0B4B-9013-CB8FC91F7BBD}" type="datetimeFigureOut">
              <a:rPr lang="en-US" smtClean="0"/>
              <a:pPr/>
              <a:t>9/27/2015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3CC1E0-9B28-0B4B-9013-CB8FC91F7BBD}" type="datetimeFigureOut">
              <a:rPr lang="en-US" smtClean="0"/>
              <a:pPr/>
              <a:t>9/27/2015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CB149A-453F-C440-B12B-2ED7D7D101B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CC1E0-9B28-0B4B-9013-CB8FC91F7BBD}" type="datetimeFigureOut">
              <a:rPr lang="en-US" smtClean="0"/>
              <a:pPr/>
              <a:t>9/27/2015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CB149A-453F-C440-B12B-2ED7D7D101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en.wikipedia.org/wiki/Odyssey" TargetMode="External"/><Relationship Id="rId5" Type="http://schemas.openxmlformats.org/officeDocument/2006/relationships/hyperlink" Target="http://en.wikipedia.org/wiki/Iliad" TargetMode="External"/><Relationship Id="rId4" Type="http://schemas.openxmlformats.org/officeDocument/2006/relationships/hyperlink" Target="http://en.wikipedia.org/wiki/Poet"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670175"/>
          </a:xfrm>
        </p:spPr>
        <p:txBody>
          <a:bodyPr>
            <a:noAutofit/>
          </a:bodyPr>
          <a:lstStyle/>
          <a:p>
            <a:r>
              <a:rPr lang="en-US" sz="8000" dirty="0" smtClean="0">
                <a:ln>
                  <a:solidFill>
                    <a:schemeClr val="tx1"/>
                  </a:solidFill>
                </a:ln>
                <a:solidFill>
                  <a:schemeClr val="bg1"/>
                </a:solidFill>
                <a:latin typeface="Futura Medium"/>
              </a:rPr>
              <a:t>What is THEATRE?</a:t>
            </a:r>
            <a:endParaRPr lang="en-US" sz="8000" dirty="0">
              <a:ln>
                <a:solidFill>
                  <a:schemeClr val="tx1"/>
                </a:solidFill>
              </a:ln>
              <a:solidFill>
                <a:schemeClr val="bg1"/>
              </a:solidFill>
              <a:latin typeface="Futura Medium"/>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latin typeface="Futura"/>
                <a:cs typeface="Futura"/>
              </a:rPr>
              <a:t>How it happened:</a:t>
            </a:r>
            <a:endParaRPr lang="en-US" dirty="0">
              <a:latin typeface="Futura"/>
              <a:cs typeface="Futura"/>
            </a:endParaRPr>
          </a:p>
        </p:txBody>
      </p:sp>
      <p:sp>
        <p:nvSpPr>
          <p:cNvPr id="4" name="TextBox 3"/>
          <p:cNvSpPr txBox="1"/>
          <p:nvPr/>
        </p:nvSpPr>
        <p:spPr>
          <a:xfrm>
            <a:off x="457200" y="1417638"/>
            <a:ext cx="1182460" cy="1384995"/>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2800" dirty="0" smtClean="0"/>
              <a:t>Myths</a:t>
            </a:r>
          </a:p>
          <a:p>
            <a:r>
              <a:rPr lang="en-US" sz="2800" dirty="0" smtClean="0">
                <a:effectLst/>
              </a:rPr>
              <a:t>Stories</a:t>
            </a:r>
            <a:r>
              <a:rPr lang="en-US" sz="2800" dirty="0" smtClean="0"/>
              <a:t/>
            </a:r>
            <a:br>
              <a:rPr lang="en-US" sz="2800" dirty="0" smtClean="0"/>
            </a:br>
            <a:r>
              <a:rPr lang="en-US" sz="2800" dirty="0" smtClean="0"/>
              <a:t>Rituals</a:t>
            </a:r>
            <a:endParaRPr lang="en-US" sz="2800" dirty="0"/>
          </a:p>
        </p:txBody>
      </p:sp>
      <p:sp>
        <p:nvSpPr>
          <p:cNvPr id="5" name="TextBox 4"/>
          <p:cNvSpPr txBox="1"/>
          <p:nvPr/>
        </p:nvSpPr>
        <p:spPr>
          <a:xfrm>
            <a:off x="1440952" y="3945635"/>
            <a:ext cx="1476311" cy="954107"/>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pPr algn="ctr"/>
            <a:r>
              <a:rPr lang="en-US" sz="2800" dirty="0" smtClean="0"/>
              <a:t>Habit</a:t>
            </a:r>
          </a:p>
          <a:p>
            <a:r>
              <a:rPr lang="en-US" sz="2800" dirty="0" smtClean="0"/>
              <a:t>Tradition</a:t>
            </a:r>
          </a:p>
        </p:txBody>
      </p:sp>
      <p:sp>
        <p:nvSpPr>
          <p:cNvPr id="6" name="TextBox 5"/>
          <p:cNvSpPr txBox="1"/>
          <p:nvPr/>
        </p:nvSpPr>
        <p:spPr>
          <a:xfrm>
            <a:off x="4267200" y="3134380"/>
            <a:ext cx="2295620" cy="523220"/>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2800" dirty="0" smtClean="0"/>
              <a:t>Entertainment</a:t>
            </a:r>
            <a:endParaRPr lang="en-US" sz="2800" dirty="0"/>
          </a:p>
        </p:txBody>
      </p:sp>
      <p:sp>
        <p:nvSpPr>
          <p:cNvPr id="7" name="TextBox 6"/>
          <p:cNvSpPr txBox="1"/>
          <p:nvPr/>
        </p:nvSpPr>
        <p:spPr>
          <a:xfrm>
            <a:off x="6562820" y="4681835"/>
            <a:ext cx="2581180" cy="923330"/>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en-US" sz="5300" dirty="0" smtClean="0">
                <a:solidFill>
                  <a:schemeClr val="bg1"/>
                </a:solidFill>
                <a:effectLst>
                  <a:glow rad="101600">
                    <a:schemeClr val="tx1">
                      <a:alpha val="75000"/>
                    </a:schemeClr>
                  </a:glow>
                </a:effectLst>
              </a:rPr>
              <a:t>Theatre!</a:t>
            </a:r>
            <a:endParaRPr lang="en-US" sz="5300" dirty="0">
              <a:solidFill>
                <a:schemeClr val="bg1"/>
              </a:solidFill>
              <a:effectLst>
                <a:glow rad="101600">
                  <a:schemeClr val="tx1">
                    <a:alpha val="75000"/>
                  </a:schemeClr>
                </a:glow>
              </a:effectLst>
            </a:endParaRPr>
          </a:p>
        </p:txBody>
      </p:sp>
      <p:cxnSp>
        <p:nvCxnSpPr>
          <p:cNvPr id="9" name="Elbow Connector 8"/>
          <p:cNvCxnSpPr/>
          <p:nvPr/>
        </p:nvCxnSpPr>
        <p:spPr>
          <a:xfrm rot="16200000" flipH="1">
            <a:off x="1068160" y="2834687"/>
            <a:ext cx="1143000" cy="107889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Elbow Connector 10"/>
          <p:cNvCxnSpPr/>
          <p:nvPr/>
        </p:nvCxnSpPr>
        <p:spPr>
          <a:xfrm flipV="1">
            <a:off x="2917263" y="3352800"/>
            <a:ext cx="1349937" cy="59283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Elbow Connector 14"/>
          <p:cNvCxnSpPr/>
          <p:nvPr/>
        </p:nvCxnSpPr>
        <p:spPr>
          <a:xfrm rot="16200000" flipH="1">
            <a:off x="5205460" y="3786140"/>
            <a:ext cx="1485900" cy="1228820"/>
          </a:xfrm>
          <a:prstGeom prst="bentConnector3">
            <a:avLst>
              <a:gd name="adj1" fmla="val 99708"/>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lt">
                                    <p:tmAbs val="0"/>
                                  </p:iterate>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6" presetClass="emph" presetSubtype="0" fill="hold" grpId="1" nodeType="clickEffect">
                                  <p:stCondLst>
                                    <p:cond delay="0"/>
                                  </p:stCondLst>
                                  <p:iterate type="lt">
                                    <p:tmPct val="10000"/>
                                  </p:iterate>
                                  <p:childTnLst>
                                    <p:animScale>
                                      <p:cBhvr>
                                        <p:cTn id="26" dur="250" autoRev="1" fill="hold">
                                          <p:stCondLst>
                                            <p:cond delay="0"/>
                                          </p:stCondLst>
                                        </p:cTn>
                                        <p:tgtEl>
                                          <p:spTgt spid="6"/>
                                        </p:tgtEl>
                                      </p:cBhvr>
                                      <p:to x="80000" y="100000"/>
                                    </p:animScale>
                                    <p:anim by="(#ppt_w*0.10)" calcmode="lin" valueType="num">
                                      <p:cBhvr>
                                        <p:cTn id="27" dur="250" autoRev="1" fill="hold">
                                          <p:stCondLst>
                                            <p:cond delay="0"/>
                                          </p:stCondLst>
                                        </p:cTn>
                                        <p:tgtEl>
                                          <p:spTgt spid="6"/>
                                        </p:tgtEl>
                                        <p:attrNameLst>
                                          <p:attrName>ppt_x</p:attrName>
                                        </p:attrNameLst>
                                      </p:cBhvr>
                                    </p:anim>
                                    <p:anim by="(-#ppt_w*0.10)" calcmode="lin" valueType="num">
                                      <p:cBhvr>
                                        <p:cTn id="28" dur="250" autoRev="1" fill="hold">
                                          <p:stCondLst>
                                            <p:cond delay="0"/>
                                          </p:stCondLst>
                                        </p:cTn>
                                        <p:tgtEl>
                                          <p:spTgt spid="6"/>
                                        </p:tgtEl>
                                        <p:attrNameLst>
                                          <p:attrName>ppt_y</p:attrName>
                                        </p:attrNameLst>
                                      </p:cBhvr>
                                    </p:anim>
                                    <p:animRot by="-480000">
                                      <p:cBhvr>
                                        <p:cTn id="29" dur="250" autoRev="1" fill="hold">
                                          <p:stCondLst>
                                            <p:cond delay="0"/>
                                          </p:stCondLst>
                                        </p:cTn>
                                        <p:tgtEl>
                                          <p:spTgt spid="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iterate type="lt">
                                    <p:tmAbs val="0"/>
                                  </p:iterate>
                                  <p:childTnLst>
                                    <p:set>
                                      <p:cBhvr>
                                        <p:cTn id="37" dur="1" fill="hold">
                                          <p:stCondLst>
                                            <p:cond delay="0"/>
                                          </p:stCondLst>
                                        </p:cTn>
                                        <p:tgtEl>
                                          <p:spTgt spid="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34" presetClass="emph" presetSubtype="0" fill="hold" grpId="1" nodeType="clickEffect">
                                  <p:stCondLst>
                                    <p:cond delay="0"/>
                                  </p:stCondLst>
                                  <p:iterate type="lt">
                                    <p:tmPct val="10000"/>
                                  </p:iterate>
                                  <p:childTnLst>
                                    <p:animMotion origin="layout" path="M 0.0 0.0 L 0.0 -0.07213" pathEditMode="relative" ptsTypes="">
                                      <p:cBhvr>
                                        <p:cTn id="41" dur="500" accel="50000" decel="50000" autoRev="1" fill="hold">
                                          <p:stCondLst>
                                            <p:cond delay="0"/>
                                          </p:stCondLst>
                                        </p:cTn>
                                        <p:tgtEl>
                                          <p:spTgt spid="7"/>
                                        </p:tgtEl>
                                        <p:attrNameLst>
                                          <p:attrName>ppt_x</p:attrName>
                                          <p:attrName>ppt_y</p:attrName>
                                        </p:attrNameLst>
                                      </p:cBhvr>
                                    </p:animMotion>
                                    <p:animRot by="1500000">
                                      <p:cBhvr>
                                        <p:cTn id="42" dur="250" fill="hold">
                                          <p:stCondLst>
                                            <p:cond delay="0"/>
                                          </p:stCondLst>
                                        </p:cTn>
                                        <p:tgtEl>
                                          <p:spTgt spid="7"/>
                                        </p:tgtEl>
                                        <p:attrNameLst>
                                          <p:attrName>r</p:attrName>
                                        </p:attrNameLst>
                                      </p:cBhvr>
                                    </p:animRot>
                                    <p:animRot by="-1500000">
                                      <p:cBhvr>
                                        <p:cTn id="43" dur="250" fill="hold">
                                          <p:stCondLst>
                                            <p:cond delay="250"/>
                                          </p:stCondLst>
                                        </p:cTn>
                                        <p:tgtEl>
                                          <p:spTgt spid="7"/>
                                        </p:tgtEl>
                                        <p:attrNameLst>
                                          <p:attrName>r</p:attrName>
                                        </p:attrNameLst>
                                      </p:cBhvr>
                                    </p:animRot>
                                    <p:animRot by="-1500000">
                                      <p:cBhvr>
                                        <p:cTn id="44" dur="250" fill="hold">
                                          <p:stCondLst>
                                            <p:cond delay="500"/>
                                          </p:stCondLst>
                                        </p:cTn>
                                        <p:tgtEl>
                                          <p:spTgt spid="7"/>
                                        </p:tgtEl>
                                        <p:attrNameLst>
                                          <p:attrName>r</p:attrName>
                                        </p:attrNameLst>
                                      </p:cBhvr>
                                    </p:animRot>
                                    <p:animRot by="1500000">
                                      <p:cBhvr>
                                        <p:cTn id="45" dur="250" fill="hold">
                                          <p:stCondLst>
                                            <p:cond delay="75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6" grpId="1" animBg="1"/>
      <p:bldP spid="7" grpId="0" animBg="1"/>
      <p:bldP spid="7"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utura"/>
                <a:cs typeface="Futura"/>
              </a:rPr>
              <a:t>The First Drama</a:t>
            </a:r>
            <a:endParaRPr lang="en-US" sz="6000" dirty="0">
              <a:latin typeface="Futura"/>
              <a:cs typeface="Futura"/>
            </a:endParaRPr>
          </a:p>
        </p:txBody>
      </p:sp>
      <p:sp>
        <p:nvSpPr>
          <p:cNvPr id="3" name="Content Placeholder 2"/>
          <p:cNvSpPr>
            <a:spLocks noGrp="1"/>
          </p:cNvSpPr>
          <p:nvPr>
            <p:ph idx="1"/>
          </p:nvPr>
        </p:nvSpPr>
        <p:spPr>
          <a:xfrm>
            <a:off x="457200" y="1600201"/>
            <a:ext cx="8229600" cy="1142999"/>
          </a:xfrm>
        </p:spPr>
        <p:txBody>
          <a:bodyPr>
            <a:normAutofit/>
          </a:bodyPr>
          <a:lstStyle/>
          <a:p>
            <a:r>
              <a:rPr lang="en-US" sz="2800" i="1" u="sng" dirty="0" smtClean="0"/>
              <a:t>The earliest example of ritual evolving into “theatre” comes from Ancient Egypt.</a:t>
            </a:r>
          </a:p>
        </p:txBody>
      </p:sp>
      <p:pic>
        <p:nvPicPr>
          <p:cNvPr id="8" name="Picture 7" descr="osiris_isis_horus.jpg"/>
          <p:cNvPicPr>
            <a:picLocks noChangeAspect="1"/>
          </p:cNvPicPr>
          <p:nvPr/>
        </p:nvPicPr>
        <p:blipFill>
          <a:blip r:embed="rId2"/>
          <a:stretch>
            <a:fillRect/>
          </a:stretch>
        </p:blipFill>
        <p:spPr>
          <a:xfrm>
            <a:off x="5344098" y="3124200"/>
            <a:ext cx="3799902" cy="3581400"/>
          </a:xfrm>
          <a:prstGeom prst="rect">
            <a:avLst/>
          </a:prstGeom>
          <a:effectLst>
            <a:glow rad="63500">
              <a:schemeClr val="accent6">
                <a:alpha val="75000"/>
              </a:schemeClr>
            </a:glow>
          </a:effectLst>
        </p:spPr>
      </p:pic>
      <p:sp>
        <p:nvSpPr>
          <p:cNvPr id="10" name="Right Arrow 9"/>
          <p:cNvSpPr/>
          <p:nvPr/>
        </p:nvSpPr>
        <p:spPr>
          <a:xfrm>
            <a:off x="838200" y="3733801"/>
            <a:ext cx="4267200" cy="2971799"/>
          </a:xfrm>
          <a:prstGeom prst="rightArrow">
            <a:avLst/>
          </a:prstGeom>
          <a:effectLst>
            <a:glow rad="101600">
              <a:schemeClr val="accent3">
                <a:alpha val="7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300" dirty="0" smtClean="0">
                <a:effectLst>
                  <a:outerShdw blurRad="50800" dist="38100" dir="2700000" algn="tl" rotWithShape="0">
                    <a:schemeClr val="tx1"/>
                  </a:outerShdw>
                </a:effectLst>
              </a:rPr>
              <a:t>The Play at Abydos </a:t>
            </a:r>
            <a:br>
              <a:rPr lang="en-US" sz="2300" dirty="0" smtClean="0">
                <a:effectLst>
                  <a:outerShdw blurRad="50800" dist="38100" dir="2700000" algn="tl" rotWithShape="0">
                    <a:schemeClr val="tx1"/>
                  </a:outerShdw>
                </a:effectLst>
              </a:rPr>
            </a:br>
            <a:r>
              <a:rPr lang="en-US" sz="2300" dirty="0" smtClean="0">
                <a:effectLst>
                  <a:outerShdw blurRad="50800" dist="38100" dir="2700000" algn="tl" rotWithShape="0">
                    <a:schemeClr val="tx1"/>
                  </a:outerShdw>
                </a:effectLst>
              </a:rPr>
              <a:t>is the story of Osiris.</a:t>
            </a:r>
            <a:br>
              <a:rPr lang="en-US" sz="2300" dirty="0" smtClean="0">
                <a:effectLst>
                  <a:outerShdw blurRad="50800" dist="38100" dir="2700000" algn="tl" rotWithShape="0">
                    <a:schemeClr val="tx1"/>
                  </a:outerShdw>
                </a:effectLst>
              </a:rPr>
            </a:br>
            <a:r>
              <a:rPr lang="en-US" sz="2300" dirty="0" smtClean="0">
                <a:effectLst>
                  <a:outerShdw blurRad="50800" dist="38100" dir="2700000" algn="tl" rotWithShape="0">
                    <a:schemeClr val="tx1"/>
                  </a:outerShdw>
                </a:effectLst>
              </a:rPr>
              <a:t>(He’s the green guy dressed</a:t>
            </a:r>
            <a:br>
              <a:rPr lang="en-US" sz="2300" dirty="0" smtClean="0">
                <a:effectLst>
                  <a:outerShdw blurRad="50800" dist="38100" dir="2700000" algn="tl" rotWithShape="0">
                    <a:schemeClr val="tx1"/>
                  </a:outerShdw>
                </a:effectLst>
              </a:rPr>
            </a:br>
            <a:r>
              <a:rPr lang="en-US" sz="2300" dirty="0" smtClean="0">
                <a:effectLst>
                  <a:outerShdw blurRad="50800" dist="38100" dir="2700000" algn="tl" rotWithShape="0">
                    <a:schemeClr val="tx1"/>
                  </a:outerShdw>
                </a:effectLst>
              </a:rPr>
              <a:t>all in white.)</a:t>
            </a:r>
            <a:endParaRPr lang="en-US" sz="2300" dirty="0">
              <a:effectLst>
                <a:outerShdw blurRad="50800" dist="38100" dir="2700000" algn="tl" rotWithShape="0">
                  <a:schemeClr val="tx1"/>
                </a:outerShdw>
              </a:effectLst>
            </a:endParaRPr>
          </a:p>
        </p:txBody>
      </p:sp>
      <p:sp>
        <p:nvSpPr>
          <p:cNvPr id="11" name="TextBox 10"/>
          <p:cNvSpPr txBox="1"/>
          <p:nvPr/>
        </p:nvSpPr>
        <p:spPr>
          <a:xfrm>
            <a:off x="457200" y="2468686"/>
            <a:ext cx="4326826" cy="1200329"/>
          </a:xfrm>
          <a:prstGeom prst="rect">
            <a:avLst/>
          </a:prstGeom>
          <a:noFill/>
        </p:spPr>
        <p:txBody>
          <a:bodyPr wrap="none" rtlCol="0">
            <a:spAutoFit/>
          </a:bodyPr>
          <a:lstStyle/>
          <a:p>
            <a:pPr>
              <a:buFont typeface="Arial"/>
              <a:buChar char="•"/>
            </a:pPr>
            <a:r>
              <a:rPr lang="en-US" sz="2700" dirty="0" smtClean="0"/>
              <a:t>   </a:t>
            </a:r>
            <a:r>
              <a:rPr lang="en-US" sz="2700" i="1" u="sng" dirty="0" smtClean="0"/>
              <a:t>First dramatic production = </a:t>
            </a:r>
            <a:br>
              <a:rPr lang="en-US" sz="2700" i="1" u="sng" dirty="0" smtClean="0"/>
            </a:br>
            <a:r>
              <a:rPr lang="en-US" sz="2700" i="1" u="sng" dirty="0" smtClean="0"/>
              <a:t>     the Abydos passion play.</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900" decel="100000" fill="hold"/>
                                        <p:tgtEl>
                                          <p:spTgt spid="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900" decel="100000" fill="hold"/>
                                        <p:tgtEl>
                                          <p:spTgt spid="10"/>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1" animBg="1"/>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Futura"/>
                <a:cs typeface="Futura"/>
              </a:rPr>
              <a:t>Quick Review:</a:t>
            </a:r>
            <a:endParaRPr lang="en-US" dirty="0">
              <a:latin typeface="Futura"/>
              <a:cs typeface="Futura"/>
            </a:endParaRPr>
          </a:p>
        </p:txBody>
      </p:sp>
      <p:sp>
        <p:nvSpPr>
          <p:cNvPr id="3" name="Content Placeholder 2"/>
          <p:cNvSpPr>
            <a:spLocks noGrp="1"/>
          </p:cNvSpPr>
          <p:nvPr>
            <p:ph idx="1"/>
          </p:nvPr>
        </p:nvSpPr>
        <p:spPr>
          <a:xfrm>
            <a:off x="457200" y="1600201"/>
            <a:ext cx="3198311" cy="772179"/>
          </a:xfrm>
        </p:spPr>
        <p:style>
          <a:lnRef idx="1">
            <a:schemeClr val="accent6"/>
          </a:lnRef>
          <a:fillRef idx="2">
            <a:schemeClr val="accent6"/>
          </a:fillRef>
          <a:effectRef idx="1">
            <a:schemeClr val="accent6"/>
          </a:effectRef>
          <a:fontRef idx="minor">
            <a:schemeClr val="dk1"/>
          </a:fontRef>
        </p:style>
        <p:txBody>
          <a:bodyPr>
            <a:normAutofit/>
          </a:bodyPr>
          <a:lstStyle/>
          <a:p>
            <a:r>
              <a:rPr lang="en-US" sz="2800" dirty="0" smtClean="0"/>
              <a:t>What is a RITUAL?</a:t>
            </a:r>
          </a:p>
          <a:p>
            <a:pPr>
              <a:buNone/>
            </a:pPr>
            <a:endParaRPr lang="en-US" dirty="0"/>
          </a:p>
        </p:txBody>
      </p:sp>
      <p:sp>
        <p:nvSpPr>
          <p:cNvPr id="5" name="TextBox 4"/>
          <p:cNvSpPr txBox="1"/>
          <p:nvPr/>
        </p:nvSpPr>
        <p:spPr>
          <a:xfrm>
            <a:off x="457200" y="2372380"/>
            <a:ext cx="6019597" cy="954107"/>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pPr>
              <a:buFont typeface="Arial"/>
              <a:buChar char="•"/>
            </a:pPr>
            <a:r>
              <a:rPr lang="en-US" sz="2800" dirty="0" smtClean="0"/>
              <a:t>   What are three reasons early humans</a:t>
            </a:r>
            <a:br>
              <a:rPr lang="en-US" sz="2800" dirty="0" smtClean="0"/>
            </a:br>
            <a:r>
              <a:rPr lang="en-US" sz="2800" dirty="0" smtClean="0"/>
              <a:t>     performed rituals?</a:t>
            </a:r>
            <a:endParaRPr lang="en-US" sz="2800" dirty="0"/>
          </a:p>
        </p:txBody>
      </p:sp>
      <p:sp>
        <p:nvSpPr>
          <p:cNvPr id="6" name="TextBox 5"/>
          <p:cNvSpPr txBox="1"/>
          <p:nvPr/>
        </p:nvSpPr>
        <p:spPr>
          <a:xfrm>
            <a:off x="457200" y="3485346"/>
            <a:ext cx="8263801" cy="954107"/>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a:buFont typeface="Arial"/>
              <a:buChar char="•"/>
            </a:pPr>
            <a:r>
              <a:rPr lang="en-US" sz="2800" dirty="0" smtClean="0"/>
              <a:t>   How do we know about the rituals/early theatre that</a:t>
            </a:r>
            <a:br>
              <a:rPr lang="en-US" sz="2800" dirty="0" smtClean="0"/>
            </a:br>
            <a:r>
              <a:rPr lang="en-US" sz="2800" dirty="0" smtClean="0"/>
              <a:t>    early humans performed?</a:t>
            </a:r>
            <a:endParaRPr lang="en-US" sz="2800" dirty="0"/>
          </a:p>
        </p:txBody>
      </p:sp>
      <p:sp>
        <p:nvSpPr>
          <p:cNvPr id="7" name="TextBox 6"/>
          <p:cNvSpPr txBox="1"/>
          <p:nvPr/>
        </p:nvSpPr>
        <p:spPr>
          <a:xfrm>
            <a:off x="457200" y="4691390"/>
            <a:ext cx="5711820"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pPr>
              <a:buFont typeface="Arial"/>
              <a:buChar char="•"/>
            </a:pPr>
            <a:r>
              <a:rPr lang="en-US" sz="2800" dirty="0" smtClean="0"/>
              <a:t>   Who usually performed the rituals?</a:t>
            </a:r>
            <a:endParaRPr lang="en-US" sz="2800" dirty="0"/>
          </a:p>
        </p:txBody>
      </p:sp>
      <p:sp>
        <p:nvSpPr>
          <p:cNvPr id="8" name="TextBox 7"/>
          <p:cNvSpPr txBox="1"/>
          <p:nvPr/>
        </p:nvSpPr>
        <p:spPr>
          <a:xfrm>
            <a:off x="457200" y="5605790"/>
            <a:ext cx="3198311" cy="523220"/>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a:buFont typeface="Arial"/>
              <a:buChar char="•"/>
            </a:pPr>
            <a:r>
              <a:rPr lang="en-US" sz="2800" dirty="0" smtClean="0"/>
              <a:t>   Who is a shaman?</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Futura"/>
                <a:cs typeface="Futura"/>
              </a:rPr>
              <a:t>Storytelling</a:t>
            </a:r>
            <a:endParaRPr lang="en-US" dirty="0">
              <a:latin typeface="Futura"/>
              <a:cs typeface="Futura"/>
            </a:endParaRPr>
          </a:p>
        </p:txBody>
      </p:sp>
      <p:sp>
        <p:nvSpPr>
          <p:cNvPr id="4" name="TextBox 3"/>
          <p:cNvSpPr txBox="1"/>
          <p:nvPr/>
        </p:nvSpPr>
        <p:spPr>
          <a:xfrm>
            <a:off x="457200" y="1525360"/>
            <a:ext cx="8520281" cy="954107"/>
          </a:xfrm>
          <a:prstGeom prst="rect">
            <a:avLst/>
          </a:prstGeom>
          <a:noFill/>
        </p:spPr>
        <p:txBody>
          <a:bodyPr wrap="none" rtlCol="0">
            <a:spAutoFit/>
          </a:bodyPr>
          <a:lstStyle/>
          <a:p>
            <a:pPr>
              <a:buFont typeface="Arial"/>
              <a:buChar char="•"/>
            </a:pPr>
            <a:r>
              <a:rPr lang="en-US" sz="2800" dirty="0" smtClean="0"/>
              <a:t> Myths and stories = entertainment before written word.</a:t>
            </a:r>
            <a:br>
              <a:rPr lang="en-US" sz="2800" dirty="0" smtClean="0"/>
            </a:br>
            <a:endParaRPr lang="en-US" sz="2800" dirty="0"/>
          </a:p>
        </p:txBody>
      </p:sp>
      <p:sp>
        <p:nvSpPr>
          <p:cNvPr id="5" name="TextBox 4"/>
          <p:cNvSpPr txBox="1"/>
          <p:nvPr/>
        </p:nvSpPr>
        <p:spPr>
          <a:xfrm>
            <a:off x="685800" y="3189744"/>
            <a:ext cx="7321723" cy="2677656"/>
          </a:xfrm>
          <a:prstGeom prst="rect">
            <a:avLst/>
          </a:prstGeom>
          <a:noFill/>
        </p:spPr>
        <p:txBody>
          <a:bodyPr wrap="none" rtlCol="0">
            <a:spAutoFit/>
          </a:bodyPr>
          <a:lstStyle/>
          <a:p>
            <a:pPr>
              <a:buFont typeface="Arial"/>
              <a:buChar char="•"/>
            </a:pPr>
            <a:r>
              <a:rPr lang="en-US" sz="2800" dirty="0" smtClean="0"/>
              <a:t> </a:t>
            </a:r>
            <a:r>
              <a:rPr lang="en-US" sz="2800" i="1" dirty="0" smtClean="0"/>
              <a:t>Stories were told in order to:</a:t>
            </a:r>
            <a:br>
              <a:rPr lang="en-US" sz="2800" i="1" dirty="0" smtClean="0"/>
            </a:br>
            <a:r>
              <a:rPr lang="en-US" sz="2800" i="1" dirty="0" smtClean="0"/>
              <a:t>	- TEACH HISTORY				- ENTERTAIN</a:t>
            </a:r>
          </a:p>
          <a:p>
            <a:r>
              <a:rPr lang="en-US" sz="2800" i="1" dirty="0" smtClean="0"/>
              <a:t>	- SETTLE ARGUMENTS		- HONOR THE GODS</a:t>
            </a:r>
            <a:br>
              <a:rPr lang="en-US" sz="2800" i="1" dirty="0" smtClean="0"/>
            </a:br>
            <a:r>
              <a:rPr lang="en-US" sz="2800" i="1" dirty="0" smtClean="0"/>
              <a:t>	- MAKE SENSE OF THE WORLD	</a:t>
            </a:r>
            <a:br>
              <a:rPr lang="en-US" sz="2800" i="1" dirty="0" smtClean="0"/>
            </a:br>
            <a:r>
              <a:rPr lang="en-US" sz="2800" i="1" dirty="0" smtClean="0"/>
              <a:t>	- COMMUNICATE EXPERIENCES</a:t>
            </a:r>
            <a:br>
              <a:rPr lang="en-US" sz="2800" i="1" dirty="0" smtClean="0"/>
            </a:br>
            <a:r>
              <a:rPr lang="en-US" sz="2800" i="1" dirty="0" smtClean="0"/>
              <a:t>	- RECORD HISTORY</a:t>
            </a:r>
            <a:endParaRPr lang="en-US" sz="2800" i="1" dirty="0"/>
          </a:p>
        </p:txBody>
      </p:sp>
      <p:sp>
        <p:nvSpPr>
          <p:cNvPr id="6" name="TextBox 5"/>
          <p:cNvSpPr txBox="1"/>
          <p:nvPr/>
        </p:nvSpPr>
        <p:spPr>
          <a:xfrm>
            <a:off x="685800" y="355809"/>
            <a:ext cx="7944302" cy="212365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sz="6600" dirty="0" smtClean="0"/>
              <a:t>Can you name any</a:t>
            </a:r>
            <a:br>
              <a:rPr lang="en-US" sz="6600" dirty="0" smtClean="0"/>
            </a:br>
            <a:r>
              <a:rPr lang="en-US" sz="6600" dirty="0" smtClean="0"/>
              <a:t>famous storytellers???</a:t>
            </a:r>
            <a:endParaRPr lang="en-US" sz="6600" dirty="0"/>
          </a:p>
        </p:txBody>
      </p:sp>
      <p:pic>
        <p:nvPicPr>
          <p:cNvPr id="7" name="Picture 6" descr="homer.jpg"/>
          <p:cNvPicPr>
            <a:picLocks noChangeAspect="1"/>
          </p:cNvPicPr>
          <p:nvPr/>
        </p:nvPicPr>
        <p:blipFill>
          <a:blip r:embed="rId3"/>
          <a:stretch>
            <a:fillRect/>
          </a:stretch>
        </p:blipFill>
        <p:spPr>
          <a:xfrm>
            <a:off x="2635250" y="787400"/>
            <a:ext cx="3873500" cy="5080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1"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4)">
                                      <p:cBhvr>
                                        <p:cTn id="19" dur="2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xit" presetSubtype="4" accel="50000" decel="50000" fill="hold" grpId="1" nodeType="clickEffect">
                                  <p:stCondLst>
                                    <p:cond delay="0"/>
                                  </p:stCondLst>
                                  <p:childTnLst>
                                    <p:anim calcmode="lin" valueType="num">
                                      <p:cBhvr additive="base">
                                        <p:cTn id="23" dur="500"/>
                                        <p:tgtEl>
                                          <p:spTgt spid="6"/>
                                        </p:tgtEl>
                                        <p:attrNameLst>
                                          <p:attrName>ppt_x</p:attrName>
                                        </p:attrNameLst>
                                      </p:cBhvr>
                                      <p:tavLst>
                                        <p:tav tm="0">
                                          <p:val>
                                            <p:strVal val="ppt_x"/>
                                          </p:val>
                                        </p:tav>
                                        <p:tav tm="100000">
                                          <p:val>
                                            <p:strVal val="ppt_x"/>
                                          </p:val>
                                        </p:tav>
                                      </p:tavLst>
                                    </p:anim>
                                    <p:anim calcmode="lin" valueType="num">
                                      <p:cBhvr additive="base">
                                        <p:cTn id="24" dur="500"/>
                                        <p:tgtEl>
                                          <p:spTgt spid="6"/>
                                        </p:tgtEl>
                                        <p:attrNameLst>
                                          <p:attrName>ppt_y</p:attrName>
                                        </p:attrNameLst>
                                      </p:cBhvr>
                                      <p:tavLst>
                                        <p:tav tm="0">
                                          <p:val>
                                            <p:strVal val="ppt_y"/>
                                          </p:val>
                                        </p:tav>
                                        <p:tav tm="100000">
                                          <p:val>
                                            <p:strVal val="1+ppt_h/2"/>
                                          </p:val>
                                        </p:tav>
                                      </p:tavLst>
                                    </p:anim>
                                    <p:set>
                                      <p:cBhvr>
                                        <p:cTn id="25" dur="1" fill="hold">
                                          <p:stCondLst>
                                            <p:cond delay="499"/>
                                          </p:stCondLst>
                                        </p:cTn>
                                        <p:tgtEl>
                                          <p:spTgt spid="6"/>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1"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heel(4)">
                                      <p:cBhvr>
                                        <p:cTn id="3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5" grpId="1"/>
      <p:bldP spid="6" grpId="0" animBg="1"/>
      <p:bldP spid="6"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mt="44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Futura"/>
                <a:cs typeface="Futura"/>
              </a:rPr>
              <a:t>Storytellers</a:t>
            </a:r>
            <a:endParaRPr lang="en-US" dirty="0">
              <a:latin typeface="Futura"/>
              <a:cs typeface="Futura"/>
            </a:endParaRPr>
          </a:p>
        </p:txBody>
      </p:sp>
      <p:sp>
        <p:nvSpPr>
          <p:cNvPr id="4" name="TextBox 3"/>
          <p:cNvSpPr txBox="1"/>
          <p:nvPr/>
        </p:nvSpPr>
        <p:spPr>
          <a:xfrm>
            <a:off x="457200" y="1644134"/>
            <a:ext cx="7876074" cy="1077218"/>
          </a:xfrm>
          <a:prstGeom prst="rect">
            <a:avLst/>
          </a:prstGeom>
          <a:noFill/>
        </p:spPr>
        <p:txBody>
          <a:bodyPr wrap="none" rtlCol="0">
            <a:spAutoFit/>
          </a:bodyPr>
          <a:lstStyle/>
          <a:p>
            <a:pPr>
              <a:buFont typeface="Arial"/>
              <a:buChar char="•"/>
            </a:pPr>
            <a:r>
              <a:rPr lang="en-US" sz="3200" dirty="0" smtClean="0"/>
              <a:t> Homer was a blind poet who </a:t>
            </a:r>
            <a:r>
              <a:rPr lang="en-US" sz="3200" i="1" u="sng" dirty="0" smtClean="0"/>
              <a:t>may</a:t>
            </a:r>
            <a:r>
              <a:rPr lang="en-US" sz="3200" i="1" dirty="0" smtClean="0"/>
              <a:t> </a:t>
            </a:r>
            <a:r>
              <a:rPr lang="en-US" sz="3200" i="1" u="sng" dirty="0" smtClean="0"/>
              <a:t>have</a:t>
            </a:r>
            <a:r>
              <a:rPr lang="en-US" sz="3200" dirty="0" smtClean="0"/>
              <a:t> been </a:t>
            </a:r>
            <a:br>
              <a:rPr lang="en-US" sz="3200" dirty="0" smtClean="0"/>
            </a:br>
            <a:r>
              <a:rPr lang="en-US" sz="3200" dirty="0" smtClean="0"/>
              <a:t>  born on an island in the Aegean Sea (GREEK).</a:t>
            </a:r>
            <a:endParaRPr lang="en-US" sz="3200" dirty="0"/>
          </a:p>
        </p:txBody>
      </p:sp>
      <p:sp>
        <p:nvSpPr>
          <p:cNvPr id="5" name="TextBox 4"/>
          <p:cNvSpPr txBox="1"/>
          <p:nvPr/>
        </p:nvSpPr>
        <p:spPr>
          <a:xfrm>
            <a:off x="457200" y="2971800"/>
            <a:ext cx="7455887" cy="1077218"/>
          </a:xfrm>
          <a:prstGeom prst="rect">
            <a:avLst/>
          </a:prstGeom>
          <a:noFill/>
        </p:spPr>
        <p:txBody>
          <a:bodyPr wrap="none" rtlCol="0">
            <a:spAutoFit/>
          </a:bodyPr>
          <a:lstStyle/>
          <a:p>
            <a:pPr>
              <a:buFont typeface="Arial"/>
              <a:buChar char="•"/>
            </a:pPr>
            <a:r>
              <a:rPr lang="en-US" sz="3200" dirty="0" smtClean="0"/>
              <a:t> He </a:t>
            </a:r>
            <a:r>
              <a:rPr lang="en-US" sz="3200" i="1" u="sng" dirty="0" smtClean="0"/>
              <a:t>probably</a:t>
            </a:r>
            <a:r>
              <a:rPr lang="en-US" sz="3200" dirty="0" smtClean="0"/>
              <a:t> composed his works between</a:t>
            </a:r>
            <a:br>
              <a:rPr lang="en-US" sz="3200" dirty="0" smtClean="0"/>
            </a:br>
            <a:r>
              <a:rPr lang="en-US" sz="3200" dirty="0" smtClean="0"/>
              <a:t>  700 and 800 B.C.</a:t>
            </a:r>
            <a:endParaRPr lang="en-US" sz="3200" dirty="0"/>
          </a:p>
        </p:txBody>
      </p:sp>
      <p:sp>
        <p:nvSpPr>
          <p:cNvPr id="6" name="TextBox 5"/>
          <p:cNvSpPr txBox="1"/>
          <p:nvPr/>
        </p:nvSpPr>
        <p:spPr>
          <a:xfrm>
            <a:off x="457200" y="4419600"/>
            <a:ext cx="7904728" cy="1077218"/>
          </a:xfrm>
          <a:prstGeom prst="rect">
            <a:avLst/>
          </a:prstGeom>
          <a:noFill/>
        </p:spPr>
        <p:txBody>
          <a:bodyPr wrap="none" rtlCol="0">
            <a:spAutoFit/>
          </a:bodyPr>
          <a:lstStyle/>
          <a:p>
            <a:pPr>
              <a:buFont typeface="Arial"/>
              <a:buChar char="•"/>
            </a:pPr>
            <a:r>
              <a:rPr lang="en-US" sz="3200" dirty="0" smtClean="0"/>
              <a:t> Homer was one of the first storytellers to use</a:t>
            </a:r>
            <a:br>
              <a:rPr lang="en-US" sz="3200" dirty="0" smtClean="0"/>
            </a:br>
            <a:r>
              <a:rPr lang="en-US" sz="3200" dirty="0" smtClean="0"/>
              <a:t>   </a:t>
            </a:r>
            <a:r>
              <a:rPr lang="en-US" sz="3200" i="1" u="sng" dirty="0" smtClean="0"/>
              <a:t>repetition</a:t>
            </a:r>
            <a:r>
              <a:rPr lang="en-US" sz="3200" dirty="0" smtClean="0"/>
              <a:t> and </a:t>
            </a:r>
            <a:r>
              <a:rPr lang="en-US" sz="3200" i="1" u="sng" dirty="0" smtClean="0"/>
              <a:t>dialogue</a:t>
            </a:r>
            <a:r>
              <a:rPr lang="en-US" sz="3200" dirty="0" smtClean="0"/>
              <a:t> in his stories.</a:t>
            </a:r>
            <a:endParaRPr lang="en-US" sz="3200" dirty="0"/>
          </a:p>
        </p:txBody>
      </p:sp>
      <p:sp>
        <p:nvSpPr>
          <p:cNvPr id="8" name="Oval 7"/>
          <p:cNvSpPr/>
          <p:nvPr/>
        </p:nvSpPr>
        <p:spPr>
          <a:xfrm>
            <a:off x="1055087" y="274638"/>
            <a:ext cx="6858000" cy="643096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schemeClr val="tx1"/>
                </a:solidFill>
                <a:effectLst>
                  <a:outerShdw blurRad="50800" dist="38100" dir="2700000" algn="tl" rotWithShape="0">
                    <a:schemeClr val="bg1"/>
                  </a:outerShdw>
                </a:effectLst>
              </a:rPr>
              <a:t>Homer’s (and others!)  stories provided many of the ideas and plots for playwrights that came after him!</a:t>
            </a:r>
            <a:endParaRPr lang="en-US" sz="4000" dirty="0">
              <a:solidFill>
                <a:schemeClr val="tx1"/>
              </a:solidFill>
              <a:effectLst>
                <a:outerShdw blurRad="50800" dist="38100" dir="2700000" algn="tl" rotWithShape="0">
                  <a:schemeClr val="bg1"/>
                </a:outerShdw>
              </a:effectLst>
            </a:endParaRPr>
          </a:p>
        </p:txBody>
      </p:sp>
      <p:sp>
        <p:nvSpPr>
          <p:cNvPr id="7" name="Oval 6"/>
          <p:cNvSpPr/>
          <p:nvPr/>
        </p:nvSpPr>
        <p:spPr>
          <a:xfrm>
            <a:off x="1055087" y="152400"/>
            <a:ext cx="6858000" cy="670560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4300" dirty="0" smtClean="0">
                <a:ln w="3175">
                  <a:noFill/>
                </a:ln>
                <a:solidFill>
                  <a:srgbClr val="0000FF"/>
                </a:solidFill>
              </a:rPr>
              <a:t>Homer was an</a:t>
            </a:r>
            <a:br>
              <a:rPr lang="en-US" sz="4300" dirty="0" smtClean="0">
                <a:ln w="3175">
                  <a:noFill/>
                </a:ln>
                <a:solidFill>
                  <a:srgbClr val="0000FF"/>
                </a:solidFill>
              </a:rPr>
            </a:br>
            <a:r>
              <a:rPr lang="en-US" sz="4300" dirty="0" smtClean="0">
                <a:ln w="3175">
                  <a:noFill/>
                </a:ln>
                <a:solidFill>
                  <a:srgbClr val="0000FF"/>
                </a:solidFill>
              </a:rPr>
              <a:t>ancient Greek epic poet, traditionally said to be the</a:t>
            </a:r>
            <a:br>
              <a:rPr lang="en-US" sz="4300" dirty="0" smtClean="0">
                <a:ln w="3175">
                  <a:noFill/>
                </a:ln>
                <a:solidFill>
                  <a:srgbClr val="0000FF"/>
                </a:solidFill>
              </a:rPr>
            </a:br>
            <a:r>
              <a:rPr lang="en-US" sz="4300" dirty="0" smtClean="0">
                <a:ln w="3175">
                  <a:noFill/>
                </a:ln>
                <a:solidFill>
                  <a:srgbClr val="0000FF"/>
                </a:solidFill>
              </a:rPr>
              <a:t>author of the epic poems, </a:t>
            </a:r>
            <a:r>
              <a:rPr lang="en-US" sz="4300" dirty="0" smtClean="0">
                <a:ln w="3175">
                  <a:noFill/>
                </a:ln>
                <a:solidFill>
                  <a:srgbClr val="0000FF"/>
                </a:solidFill>
                <a:hlinkClick r:id="rId4"/>
              </a:rPr>
              <a:t>the </a:t>
            </a:r>
            <a:r>
              <a:rPr lang="en-US" sz="4300" i="1" dirty="0" smtClean="0">
                <a:ln w="3175">
                  <a:noFill/>
                </a:ln>
                <a:solidFill>
                  <a:srgbClr val="0000FF"/>
                </a:solidFill>
                <a:hlinkClick r:id="rId5"/>
              </a:rPr>
              <a:t>Iliad and the </a:t>
            </a:r>
            <a:r>
              <a:rPr lang="en-US" sz="4300" i="1" dirty="0" smtClean="0">
                <a:ln w="3175">
                  <a:noFill/>
                </a:ln>
                <a:solidFill>
                  <a:srgbClr val="0000FF"/>
                </a:solidFill>
                <a:hlinkClick r:id="rId6"/>
              </a:rPr>
              <a:t>Odyssey</a:t>
            </a:r>
            <a:r>
              <a:rPr lang="en-US" sz="3200" i="1" dirty="0" smtClean="0">
                <a:ln w="3175">
                  <a:noFill/>
                </a:ln>
                <a:solidFill>
                  <a:srgbClr val="0000FF"/>
                </a:solidFill>
              </a:rPr>
              <a:t>.</a:t>
            </a:r>
            <a:endParaRPr lang="en-US" sz="3200" dirty="0">
              <a:ln w="3175">
                <a:noFill/>
              </a:ln>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1"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accel="50000" decel="5000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accel="50000" decel="5000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grpId="1" nodeType="clickEffect">
                                  <p:stCondLst>
                                    <p:cond delay="0"/>
                                  </p:stCondLst>
                                  <p:childTnLst>
                                    <p:set>
                                      <p:cBhvr>
                                        <p:cTn id="39"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1"/>
      <p:bldP spid="6" grpId="0"/>
      <p:bldP spid="8" grpId="0" animBg="1"/>
      <p:bldP spid="7" grpId="0" animBg="1"/>
      <p:bldP spid="7"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91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362200"/>
            <a:ext cx="8229600" cy="1143000"/>
          </a:xfrm>
        </p:spPr>
        <p:txBody>
          <a:bodyPr>
            <a:noAutofit/>
          </a:bodyPr>
          <a:lstStyle/>
          <a:p>
            <a:r>
              <a:rPr lang="en-US" sz="7200" dirty="0" smtClean="0">
                <a:ln w="34925">
                  <a:solidFill>
                    <a:srgbClr val="FF0000"/>
                  </a:solidFill>
                </a:ln>
                <a:solidFill>
                  <a:schemeClr val="bg1"/>
                </a:solidFill>
                <a:latin typeface="Futura"/>
                <a:cs typeface="Futura"/>
              </a:rPr>
              <a:t>DANCE</a:t>
            </a:r>
            <a:endParaRPr lang="en-US" sz="7200" dirty="0">
              <a:ln w="34925">
                <a:solidFill>
                  <a:srgbClr val="FF0000"/>
                </a:solidFill>
              </a:ln>
              <a:solidFill>
                <a:schemeClr val="bg1"/>
              </a:solidFill>
              <a:latin typeface="Futura"/>
              <a:cs typeface="Futur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Futura"/>
                <a:cs typeface="Futura"/>
              </a:rPr>
              <a:t>Dance</a:t>
            </a:r>
            <a:endParaRPr lang="en-US" sz="4800" dirty="0">
              <a:latin typeface="Futura"/>
              <a:cs typeface="Futura"/>
            </a:endParaRPr>
          </a:p>
        </p:txBody>
      </p:sp>
      <p:sp>
        <p:nvSpPr>
          <p:cNvPr id="3" name="Content Placeholder 2"/>
          <p:cNvSpPr>
            <a:spLocks noGrp="1"/>
          </p:cNvSpPr>
          <p:nvPr>
            <p:ph idx="1"/>
          </p:nvPr>
        </p:nvSpPr>
        <p:spPr/>
        <p:txBody>
          <a:bodyPr/>
          <a:lstStyle/>
          <a:p>
            <a:r>
              <a:rPr lang="en-US" dirty="0" smtClean="0"/>
              <a:t>Dance is another probable origin of theatre.</a:t>
            </a:r>
            <a:br>
              <a:rPr lang="en-US" dirty="0" smtClean="0"/>
            </a:br>
            <a:endParaRPr lang="en-US" dirty="0" smtClean="0"/>
          </a:p>
          <a:p>
            <a:r>
              <a:rPr lang="en-US" dirty="0" smtClean="0"/>
              <a:t>Dance comes from:</a:t>
            </a:r>
            <a:br>
              <a:rPr lang="en-US" dirty="0" smtClean="0"/>
            </a:br>
            <a:r>
              <a:rPr lang="en-US" dirty="0" smtClean="0"/>
              <a:t>- animal imitation		- pantomime</a:t>
            </a:r>
            <a:br>
              <a:rPr lang="en-US" dirty="0" smtClean="0"/>
            </a:br>
            <a:r>
              <a:rPr lang="en-US" dirty="0" smtClean="0"/>
              <a:t>- gymnastics				- rhythmic movement</a:t>
            </a:r>
            <a:br>
              <a:rPr lang="en-US" dirty="0" smtClean="0"/>
            </a:br>
            <a:endParaRPr lang="en-US" dirty="0" smtClean="0"/>
          </a:p>
          <a:p>
            <a:r>
              <a:rPr lang="en-US" dirty="0" smtClean="0"/>
              <a:t>Dance was often used as part of rituals.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utura"/>
                <a:cs typeface="Futura"/>
              </a:rPr>
              <a:t>Dance</a:t>
            </a:r>
            <a:endParaRPr lang="en-US" sz="6000" dirty="0">
              <a:latin typeface="Futura"/>
              <a:cs typeface="Futura"/>
            </a:endParaRPr>
          </a:p>
        </p:txBody>
      </p:sp>
      <p:pic>
        <p:nvPicPr>
          <p:cNvPr id="4" name="Content Placeholder 3" descr="fijian warrior dance.jpg"/>
          <p:cNvPicPr>
            <a:picLocks noGrp="1" noChangeAspect="1"/>
          </p:cNvPicPr>
          <p:nvPr>
            <p:ph idx="1"/>
          </p:nvPr>
        </p:nvPicPr>
        <p:blipFill>
          <a:blip r:embed="rId2"/>
          <a:srcRect l="-18187" r="-18187"/>
          <a:stretch>
            <a:fillRect/>
          </a:stretch>
        </p:blipFill>
        <p:spPr>
          <a:xfrm>
            <a:off x="457200" y="1265237"/>
            <a:ext cx="8229600" cy="4525963"/>
          </a:xfrm>
        </p:spPr>
      </p:pic>
      <p:sp>
        <p:nvSpPr>
          <p:cNvPr id="5" name="TextBox 4"/>
          <p:cNvSpPr txBox="1"/>
          <p:nvPr/>
        </p:nvSpPr>
        <p:spPr>
          <a:xfrm>
            <a:off x="838200" y="4256782"/>
            <a:ext cx="7551066" cy="2062103"/>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3200" dirty="0" smtClean="0"/>
              <a:t>This photo shows a traditional Fijian Warrior</a:t>
            </a:r>
            <a:br>
              <a:rPr lang="en-US" sz="3200" dirty="0" smtClean="0"/>
            </a:br>
            <a:r>
              <a:rPr lang="en-US" sz="3200" dirty="0" smtClean="0"/>
              <a:t>Dance – a ritual that uses dance as part of</a:t>
            </a:r>
            <a:br>
              <a:rPr lang="en-US" sz="3200" dirty="0" smtClean="0"/>
            </a:br>
            <a:r>
              <a:rPr lang="en-US" sz="3200" dirty="0" smtClean="0"/>
              <a:t>the ritual performance showing the</a:t>
            </a:r>
            <a:br>
              <a:rPr lang="en-US" sz="3200" dirty="0" smtClean="0"/>
            </a:br>
            <a:r>
              <a:rPr lang="en-US" sz="3200" dirty="0" smtClean="0"/>
              <a:t>outcome of battles</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Bottom)">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utura"/>
                <a:cs typeface="Futura"/>
              </a:rPr>
              <a:t>Quick Review:</a:t>
            </a:r>
            <a:endParaRPr lang="en-US" sz="6000" dirty="0">
              <a:latin typeface="Futura"/>
              <a:cs typeface="Futura"/>
            </a:endParaRPr>
          </a:p>
        </p:txBody>
      </p:sp>
      <p:sp>
        <p:nvSpPr>
          <p:cNvPr id="3" name="Content Placeholder 2"/>
          <p:cNvSpPr>
            <a:spLocks noGrp="1"/>
          </p:cNvSpPr>
          <p:nvPr>
            <p:ph idx="1"/>
          </p:nvPr>
        </p:nvSpPr>
        <p:spPr>
          <a:xfrm>
            <a:off x="457200" y="1417638"/>
            <a:ext cx="8229600" cy="4708525"/>
          </a:xfrm>
        </p:spPr>
        <p:style>
          <a:lnRef idx="3">
            <a:schemeClr val="lt1"/>
          </a:lnRef>
          <a:fillRef idx="1">
            <a:schemeClr val="accent6"/>
          </a:fillRef>
          <a:effectRef idx="1">
            <a:schemeClr val="accent6"/>
          </a:effectRef>
          <a:fontRef idx="minor">
            <a:schemeClr val="lt1"/>
          </a:fontRef>
        </p:style>
        <p:txBody>
          <a:bodyPr/>
          <a:lstStyle/>
          <a:p>
            <a:r>
              <a:rPr lang="en-US" dirty="0" smtClean="0">
                <a:effectLst>
                  <a:outerShdw blurRad="50800" dist="38100" dir="2700000" algn="tl" rotWithShape="0">
                    <a:srgbClr val="000000"/>
                  </a:outerShdw>
                </a:effectLst>
              </a:rPr>
              <a:t>Historically, what are some reasons myths and stories were told?</a:t>
            </a:r>
          </a:p>
          <a:p>
            <a:r>
              <a:rPr lang="en-US" dirty="0" smtClean="0">
                <a:effectLst>
                  <a:outerShdw blurRad="50800" dist="38100" dir="2700000" algn="tl" rotWithShape="0">
                    <a:srgbClr val="000000"/>
                  </a:outerShdw>
                </a:effectLst>
              </a:rPr>
              <a:t>Name the Greek storyteller that probably composed the epic poems the Iliad and the Odyssey.</a:t>
            </a:r>
          </a:p>
          <a:p>
            <a:r>
              <a:rPr lang="en-US" dirty="0" smtClean="0">
                <a:effectLst>
                  <a:outerShdw blurRad="50800" dist="38100" dir="2700000" algn="tl" rotWithShape="0">
                    <a:srgbClr val="000000"/>
                  </a:outerShdw>
                </a:effectLst>
              </a:rPr>
              <a:t>Homer was probably the first to use </a:t>
            </a:r>
            <a:r>
              <a:rPr lang="en-US" dirty="0" err="1" smtClean="0">
                <a:effectLst>
                  <a:outerShdw blurRad="50800" dist="38100" dir="2700000" algn="tl" rotWithShape="0">
                    <a:srgbClr val="000000"/>
                  </a:outerShdw>
                </a:effectLst>
              </a:rPr>
              <a:t>r</a:t>
            </a:r>
            <a:r>
              <a:rPr lang="en-US" dirty="0" smtClean="0">
                <a:effectLst>
                  <a:outerShdw blurRad="50800" dist="38100" dir="2700000" algn="tl" rotWithShape="0">
                    <a:srgbClr val="000000"/>
                  </a:outerShdw>
                </a:effectLst>
              </a:rPr>
              <a:t>________ and </a:t>
            </a:r>
            <a:r>
              <a:rPr lang="en-US" dirty="0" err="1" smtClean="0">
                <a:effectLst>
                  <a:outerShdw blurRad="50800" dist="38100" dir="2700000" algn="tl" rotWithShape="0">
                    <a:srgbClr val="000000"/>
                  </a:outerShdw>
                </a:effectLst>
              </a:rPr>
              <a:t>d</a:t>
            </a:r>
            <a:r>
              <a:rPr lang="en-US" dirty="0" smtClean="0">
                <a:effectLst>
                  <a:outerShdw blurRad="50800" dist="38100" dir="2700000" algn="tl" rotWithShape="0">
                    <a:srgbClr val="000000"/>
                  </a:outerShdw>
                </a:effectLst>
              </a:rPr>
              <a:t>_________ in his stories.</a:t>
            </a:r>
          </a:p>
          <a:p>
            <a:r>
              <a:rPr lang="en-US" dirty="0" smtClean="0">
                <a:effectLst>
                  <a:outerShdw blurRad="50800" dist="38100" dir="2700000" algn="tl" rotWithShape="0">
                    <a:srgbClr val="000000"/>
                  </a:outerShdw>
                </a:effectLst>
              </a:rPr>
              <a:t>Historically, where does dance come from?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ye bye birdie.jpg"/>
          <p:cNvPicPr>
            <a:picLocks noGrp="1" noChangeAspect="1"/>
          </p:cNvPicPr>
          <p:nvPr>
            <p:ph idx="1"/>
          </p:nvPr>
        </p:nvPicPr>
        <p:blipFill>
          <a:blip r:embed="rId2"/>
          <a:srcRect t="-5849" b="-5849"/>
          <a:stretch>
            <a:fillRect/>
          </a:stretch>
        </p:blipFill>
        <p:spPr>
          <a:xfrm>
            <a:off x="457200" y="1"/>
            <a:ext cx="4267200" cy="3733800"/>
          </a:xfrm>
          <a:effectLst>
            <a:glow rad="101600">
              <a:schemeClr val="accent1">
                <a:alpha val="75000"/>
              </a:schemeClr>
            </a:glow>
          </a:effectLst>
        </p:spPr>
      </p:pic>
      <p:pic>
        <p:nvPicPr>
          <p:cNvPr id="5" name="Picture 4" descr="Romeo and Juliet.jpg"/>
          <p:cNvPicPr>
            <a:picLocks noChangeAspect="1"/>
          </p:cNvPicPr>
          <p:nvPr/>
        </p:nvPicPr>
        <p:blipFill>
          <a:blip r:embed="rId3"/>
          <a:stretch>
            <a:fillRect/>
          </a:stretch>
        </p:blipFill>
        <p:spPr>
          <a:xfrm>
            <a:off x="3429000" y="3352800"/>
            <a:ext cx="5486400" cy="3154681"/>
          </a:xfrm>
          <a:prstGeom prst="rect">
            <a:avLst/>
          </a:prstGeom>
          <a:effectLst>
            <a:glow rad="101600">
              <a:schemeClr val="accent2">
                <a:alpha val="75000"/>
              </a:schemeClr>
            </a:glow>
          </a:effectLst>
        </p:spPr>
      </p:pic>
      <p:sp>
        <p:nvSpPr>
          <p:cNvPr id="6" name="TextBox 5"/>
          <p:cNvSpPr txBox="1"/>
          <p:nvPr/>
        </p:nvSpPr>
        <p:spPr>
          <a:xfrm>
            <a:off x="5105400" y="381000"/>
            <a:ext cx="3429000" cy="2369880"/>
          </a:xfrm>
          <a:prstGeom prst="rect">
            <a:avLst/>
          </a:prstGeom>
          <a:noFill/>
        </p:spPr>
        <p:txBody>
          <a:bodyPr wrap="square" rtlCol="0">
            <a:spAutoFit/>
          </a:bodyPr>
          <a:lstStyle/>
          <a:p>
            <a:pPr>
              <a:buFont typeface="Arial"/>
              <a:buChar char="•"/>
            </a:pPr>
            <a:r>
              <a:rPr lang="en-US" sz="3700" dirty="0" smtClean="0"/>
              <a:t> You might think of musicals, like “Bye, Bye Birdie” or “Oklahoma!”</a:t>
            </a:r>
            <a:endParaRPr lang="en-US" sz="3700" dirty="0"/>
          </a:p>
        </p:txBody>
      </p:sp>
      <p:sp>
        <p:nvSpPr>
          <p:cNvPr id="7" name="TextBox 6"/>
          <p:cNvSpPr txBox="1"/>
          <p:nvPr/>
        </p:nvSpPr>
        <p:spPr>
          <a:xfrm>
            <a:off x="230689" y="3626346"/>
            <a:ext cx="3198311" cy="3231654"/>
          </a:xfrm>
          <a:prstGeom prst="rect">
            <a:avLst/>
          </a:prstGeom>
          <a:noFill/>
        </p:spPr>
        <p:txBody>
          <a:bodyPr wrap="none" rtlCol="0">
            <a:spAutoFit/>
          </a:bodyPr>
          <a:lstStyle/>
          <a:p>
            <a:pPr>
              <a:buFont typeface="Arial"/>
              <a:buChar char="•"/>
            </a:pPr>
            <a:r>
              <a:rPr lang="en-US" sz="3400" dirty="0" smtClean="0"/>
              <a:t> You might think </a:t>
            </a:r>
          </a:p>
          <a:p>
            <a:r>
              <a:rPr lang="en-US" sz="3400" dirty="0" smtClean="0"/>
              <a:t>of plays by</a:t>
            </a:r>
          </a:p>
          <a:p>
            <a:r>
              <a:rPr lang="en-US" sz="3400" dirty="0" smtClean="0"/>
              <a:t>Shakespeare,</a:t>
            </a:r>
          </a:p>
          <a:p>
            <a:r>
              <a:rPr lang="en-US" sz="3400" dirty="0" smtClean="0"/>
              <a:t> like “Romeo </a:t>
            </a:r>
          </a:p>
          <a:p>
            <a:r>
              <a:rPr lang="en-US" sz="3400" dirty="0" smtClean="0"/>
              <a:t>And Juliet” or </a:t>
            </a:r>
          </a:p>
          <a:p>
            <a:r>
              <a:rPr lang="en-US" sz="3400" dirty="0" smtClean="0"/>
              <a:t>“Hamlet.”</a:t>
            </a:r>
            <a:endParaRPr lang="en-US" sz="3400" dirty="0"/>
          </a:p>
        </p:txBody>
      </p:sp>
      <p:sp>
        <p:nvSpPr>
          <p:cNvPr id="8" name="TextBox 7"/>
          <p:cNvSpPr txBox="1"/>
          <p:nvPr/>
        </p:nvSpPr>
        <p:spPr>
          <a:xfrm>
            <a:off x="457200" y="196334"/>
            <a:ext cx="1760368" cy="369332"/>
          </a:xfrm>
          <a:prstGeom prst="rect">
            <a:avLst/>
          </a:prstGeom>
          <a:noFill/>
        </p:spPr>
        <p:txBody>
          <a:bodyPr wrap="none" rtlCol="0">
            <a:spAutoFit/>
          </a:bodyPr>
          <a:lstStyle/>
          <a:p>
            <a:r>
              <a:rPr lang="en-US" dirty="0" smtClean="0">
                <a:solidFill>
                  <a:srgbClr val="FFFFFF"/>
                </a:solidFill>
              </a:rPr>
              <a:t>“Bye, Bye Birdie”</a:t>
            </a:r>
            <a:endParaRPr lang="en-US" dirty="0">
              <a:solidFill>
                <a:srgbClr val="FFFFFF"/>
              </a:solidFill>
            </a:endParaRPr>
          </a:p>
        </p:txBody>
      </p:sp>
      <p:sp>
        <p:nvSpPr>
          <p:cNvPr id="9" name="TextBox 8"/>
          <p:cNvSpPr txBox="1"/>
          <p:nvPr/>
        </p:nvSpPr>
        <p:spPr>
          <a:xfrm>
            <a:off x="7124713" y="6138149"/>
            <a:ext cx="1790687" cy="369332"/>
          </a:xfrm>
          <a:prstGeom prst="rect">
            <a:avLst/>
          </a:prstGeom>
          <a:noFill/>
        </p:spPr>
        <p:txBody>
          <a:bodyPr wrap="none" rtlCol="0">
            <a:spAutoFit/>
          </a:bodyPr>
          <a:lstStyle/>
          <a:p>
            <a:r>
              <a:rPr lang="en-US" dirty="0" smtClean="0">
                <a:solidFill>
                  <a:srgbClr val="FFFFFF"/>
                </a:solidFill>
              </a:rPr>
              <a:t>“Romeo &amp; Juliet”</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he stoops to conquer.jpg"/>
          <p:cNvPicPr>
            <a:picLocks noChangeAspect="1"/>
          </p:cNvPicPr>
          <p:nvPr/>
        </p:nvPicPr>
        <p:blipFill>
          <a:blip r:embed="rId2"/>
          <a:stretch>
            <a:fillRect/>
          </a:stretch>
        </p:blipFill>
        <p:spPr>
          <a:xfrm>
            <a:off x="5486400" y="152400"/>
            <a:ext cx="2969637" cy="4419600"/>
          </a:xfrm>
          <a:prstGeom prst="rect">
            <a:avLst/>
          </a:prstGeom>
          <a:effectLst>
            <a:glow rad="139700">
              <a:schemeClr val="accent2">
                <a:alpha val="75000"/>
              </a:schemeClr>
            </a:glow>
          </a:effectLst>
        </p:spPr>
      </p:pic>
      <p:pic>
        <p:nvPicPr>
          <p:cNvPr id="5" name="Picture 4" descr="marceau.jpg"/>
          <p:cNvPicPr>
            <a:picLocks noChangeAspect="1"/>
          </p:cNvPicPr>
          <p:nvPr/>
        </p:nvPicPr>
        <p:blipFill>
          <a:blip r:embed="rId3"/>
          <a:stretch>
            <a:fillRect/>
          </a:stretch>
        </p:blipFill>
        <p:spPr>
          <a:xfrm>
            <a:off x="457200" y="2971800"/>
            <a:ext cx="4800600" cy="3733800"/>
          </a:xfrm>
          <a:prstGeom prst="rect">
            <a:avLst/>
          </a:prstGeom>
          <a:effectLst>
            <a:glow rad="139700">
              <a:schemeClr val="accent1">
                <a:alpha val="75000"/>
              </a:schemeClr>
            </a:glow>
          </a:effectLst>
        </p:spPr>
      </p:pic>
      <p:sp>
        <p:nvSpPr>
          <p:cNvPr id="6" name="TextBox 5"/>
          <p:cNvSpPr txBox="1"/>
          <p:nvPr/>
        </p:nvSpPr>
        <p:spPr>
          <a:xfrm>
            <a:off x="376304" y="152400"/>
            <a:ext cx="4881496" cy="2323713"/>
          </a:xfrm>
          <a:prstGeom prst="rect">
            <a:avLst/>
          </a:prstGeom>
          <a:noFill/>
        </p:spPr>
        <p:txBody>
          <a:bodyPr wrap="square" rtlCol="0">
            <a:spAutoFit/>
          </a:bodyPr>
          <a:lstStyle/>
          <a:p>
            <a:pPr>
              <a:buFont typeface="Arial"/>
              <a:buChar char="•"/>
            </a:pPr>
            <a:r>
              <a:rPr lang="en-US" sz="2900" dirty="0" smtClean="0"/>
              <a:t> Or, you might think of actors</a:t>
            </a:r>
            <a:br>
              <a:rPr lang="en-US" sz="2900" dirty="0" smtClean="0"/>
            </a:br>
            <a:r>
              <a:rPr lang="en-US" sz="2900" dirty="0" smtClean="0"/>
              <a:t> in costumes from different </a:t>
            </a:r>
            <a:br>
              <a:rPr lang="en-US" sz="2900" dirty="0" smtClean="0"/>
            </a:br>
            <a:r>
              <a:rPr lang="en-US" sz="2900" dirty="0" smtClean="0"/>
              <a:t>time periods – like these actors</a:t>
            </a:r>
            <a:br>
              <a:rPr lang="en-US" sz="2900" dirty="0" smtClean="0"/>
            </a:br>
            <a:r>
              <a:rPr lang="en-US" sz="2900" dirty="0" smtClean="0"/>
              <a:t>from a production of “She</a:t>
            </a:r>
            <a:br>
              <a:rPr lang="en-US" sz="2900" dirty="0" smtClean="0"/>
            </a:br>
            <a:r>
              <a:rPr lang="en-US" sz="2900" dirty="0" smtClean="0"/>
              <a:t>Stoops to Conquer.”</a:t>
            </a:r>
            <a:endParaRPr lang="en-US" sz="2900" dirty="0"/>
          </a:p>
        </p:txBody>
      </p:sp>
      <p:sp>
        <p:nvSpPr>
          <p:cNvPr id="7" name="TextBox 6"/>
          <p:cNvSpPr txBox="1"/>
          <p:nvPr/>
        </p:nvSpPr>
        <p:spPr>
          <a:xfrm>
            <a:off x="5486400" y="4629834"/>
            <a:ext cx="3326552" cy="1477328"/>
          </a:xfrm>
          <a:prstGeom prst="rect">
            <a:avLst/>
          </a:prstGeom>
          <a:noFill/>
        </p:spPr>
        <p:txBody>
          <a:bodyPr wrap="none" rtlCol="0">
            <a:spAutoFit/>
          </a:bodyPr>
          <a:lstStyle/>
          <a:p>
            <a:pPr>
              <a:buFont typeface="Arial"/>
              <a:buChar char="•"/>
            </a:pPr>
            <a:r>
              <a:rPr lang="en-US" sz="3000" dirty="0" smtClean="0"/>
              <a:t> Or you might think</a:t>
            </a:r>
            <a:br>
              <a:rPr lang="en-US" sz="3000" dirty="0" smtClean="0"/>
            </a:br>
            <a:r>
              <a:rPr lang="en-US" sz="3000" dirty="0" smtClean="0"/>
              <a:t> of mimes, dressed</a:t>
            </a:r>
            <a:br>
              <a:rPr lang="en-US" sz="3000" dirty="0" smtClean="0"/>
            </a:br>
            <a:r>
              <a:rPr lang="en-US" sz="3000" dirty="0" smtClean="0"/>
              <a:t>in black and white.</a:t>
            </a:r>
          </a:p>
        </p:txBody>
      </p:sp>
      <p:sp>
        <p:nvSpPr>
          <p:cNvPr id="8" name="TextBox 7"/>
          <p:cNvSpPr txBox="1"/>
          <p:nvPr/>
        </p:nvSpPr>
        <p:spPr>
          <a:xfrm>
            <a:off x="457200" y="3091934"/>
            <a:ext cx="1716636" cy="369332"/>
          </a:xfrm>
          <a:prstGeom prst="rect">
            <a:avLst/>
          </a:prstGeom>
          <a:noFill/>
        </p:spPr>
        <p:txBody>
          <a:bodyPr wrap="none" rtlCol="0">
            <a:spAutoFit/>
          </a:bodyPr>
          <a:lstStyle/>
          <a:p>
            <a:r>
              <a:rPr lang="en-US" dirty="0" smtClean="0">
                <a:solidFill>
                  <a:srgbClr val="FFFFFF"/>
                </a:solidFill>
              </a:rPr>
              <a:t>Marcel Marceau</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mt="42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800" dirty="0" smtClean="0">
                <a:ln>
                  <a:solidFill>
                    <a:schemeClr val="bg1"/>
                  </a:solidFill>
                </a:ln>
                <a:effectLst>
                  <a:glow rad="101600">
                    <a:schemeClr val="bg1">
                      <a:alpha val="75000"/>
                    </a:schemeClr>
                  </a:glow>
                </a:effectLst>
                <a:latin typeface="Futura"/>
                <a:cs typeface="Futura"/>
              </a:rPr>
              <a:t>The REAL Story:</a:t>
            </a:r>
            <a:endParaRPr lang="en-US" sz="6800" dirty="0">
              <a:ln>
                <a:solidFill>
                  <a:schemeClr val="bg1"/>
                </a:solidFill>
              </a:ln>
              <a:effectLst>
                <a:glow rad="101600">
                  <a:schemeClr val="bg1">
                    <a:alpha val="75000"/>
                  </a:schemeClr>
                </a:glow>
              </a:effectLst>
              <a:latin typeface="Futura"/>
              <a:cs typeface="Futura"/>
            </a:endParaRPr>
          </a:p>
        </p:txBody>
      </p:sp>
      <p:sp>
        <p:nvSpPr>
          <p:cNvPr id="3" name="Content Placeholder 2"/>
          <p:cNvSpPr>
            <a:spLocks noGrp="1"/>
          </p:cNvSpPr>
          <p:nvPr>
            <p:ph idx="1"/>
          </p:nvPr>
        </p:nvSpPr>
        <p:spPr/>
        <p:txBody>
          <a:bodyPr/>
          <a:lstStyle/>
          <a:p>
            <a:r>
              <a:rPr lang="en-US" dirty="0" smtClean="0"/>
              <a:t>Theatre BEGAN thousands of years ago, probably before the start of recorded history.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42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800" dirty="0" smtClean="0">
                <a:ln>
                  <a:solidFill>
                    <a:schemeClr val="bg1"/>
                  </a:solidFill>
                </a:ln>
                <a:effectLst>
                  <a:glow rad="101600">
                    <a:schemeClr val="bg1">
                      <a:alpha val="75000"/>
                    </a:schemeClr>
                  </a:glow>
                </a:effectLst>
                <a:latin typeface="Futura"/>
                <a:cs typeface="Futura"/>
              </a:rPr>
              <a:t>The REAL Story:</a:t>
            </a:r>
            <a:endParaRPr lang="en-US" sz="6800" dirty="0">
              <a:ln>
                <a:solidFill>
                  <a:schemeClr val="bg1"/>
                </a:solidFill>
              </a:ln>
              <a:effectLst>
                <a:glow rad="101600">
                  <a:schemeClr val="bg1">
                    <a:alpha val="75000"/>
                  </a:schemeClr>
                </a:glow>
              </a:effectLst>
              <a:latin typeface="Futura"/>
              <a:cs typeface="Futura"/>
            </a:endParaRPr>
          </a:p>
        </p:txBody>
      </p:sp>
      <p:sp>
        <p:nvSpPr>
          <p:cNvPr id="3" name="Content Placeholder 2"/>
          <p:cNvSpPr>
            <a:spLocks noGrp="1"/>
          </p:cNvSpPr>
          <p:nvPr>
            <p:ph idx="1"/>
          </p:nvPr>
        </p:nvSpPr>
        <p:spPr/>
        <p:txBody>
          <a:bodyPr/>
          <a:lstStyle/>
          <a:p>
            <a:r>
              <a:rPr lang="en-US" dirty="0" smtClean="0"/>
              <a:t>Theatre BEGAN thousands of years ago, probably before the start of recorded history.</a:t>
            </a:r>
          </a:p>
          <a:p>
            <a:r>
              <a:rPr lang="en-US" i="1" u="sng" dirty="0" smtClean="0"/>
              <a:t>Early cultures used ritual, dance, and storytelling to communicate.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42000"/>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800" dirty="0" smtClean="0">
                <a:ln>
                  <a:solidFill>
                    <a:schemeClr val="bg1"/>
                  </a:solidFill>
                </a:ln>
                <a:effectLst>
                  <a:glow rad="101600">
                    <a:schemeClr val="bg1">
                      <a:alpha val="75000"/>
                    </a:schemeClr>
                  </a:glow>
                </a:effectLst>
                <a:latin typeface="Futura"/>
                <a:cs typeface="Futura"/>
              </a:rPr>
              <a:t>The REAL Story:</a:t>
            </a:r>
            <a:endParaRPr lang="en-US" sz="6800" dirty="0">
              <a:ln>
                <a:solidFill>
                  <a:schemeClr val="bg1"/>
                </a:solidFill>
              </a:ln>
              <a:effectLst>
                <a:glow rad="101600">
                  <a:schemeClr val="bg1">
                    <a:alpha val="75000"/>
                  </a:schemeClr>
                </a:glow>
              </a:effectLst>
              <a:latin typeface="Futura"/>
              <a:cs typeface="Futura"/>
            </a:endParaRPr>
          </a:p>
        </p:txBody>
      </p:sp>
      <p:sp>
        <p:nvSpPr>
          <p:cNvPr id="3" name="Content Placeholder 2"/>
          <p:cNvSpPr>
            <a:spLocks noGrp="1"/>
          </p:cNvSpPr>
          <p:nvPr>
            <p:ph idx="1"/>
          </p:nvPr>
        </p:nvSpPr>
        <p:spPr/>
        <p:txBody>
          <a:bodyPr/>
          <a:lstStyle/>
          <a:p>
            <a:r>
              <a:rPr lang="en-US" dirty="0" smtClean="0"/>
              <a:t>Theatre BEGAN thousands of years ago, probably before the start of recorded history.</a:t>
            </a:r>
          </a:p>
          <a:p>
            <a:r>
              <a:rPr lang="en-US" i="1" u="sng" dirty="0" smtClean="0"/>
              <a:t>Early cultures used ritual, dance, and storytelling to communicate.</a:t>
            </a:r>
          </a:p>
          <a:p>
            <a:r>
              <a:rPr lang="en-US" dirty="0" smtClean="0"/>
              <a:t>Theatre is one of the humanities; it attempts to answer the questions: “Who am I?” “Why are we here?” and “Where are we going?”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latin typeface="Futura"/>
                <a:cs typeface="Futura"/>
              </a:rPr>
              <a:t>Rituals</a:t>
            </a:r>
            <a:endParaRPr lang="en-US" sz="6000" dirty="0">
              <a:latin typeface="Futura"/>
              <a:cs typeface="Futura"/>
            </a:endParaRPr>
          </a:p>
        </p:txBody>
      </p:sp>
      <p:sp>
        <p:nvSpPr>
          <p:cNvPr id="3" name="Content Placeholder 2"/>
          <p:cNvSpPr>
            <a:spLocks noGrp="1"/>
          </p:cNvSpPr>
          <p:nvPr>
            <p:ph idx="1"/>
          </p:nvPr>
        </p:nvSpPr>
        <p:spPr>
          <a:xfrm>
            <a:off x="457200" y="1600201"/>
            <a:ext cx="8229600" cy="2133600"/>
          </a:xfrm>
          <a:solidFill>
            <a:srgbClr val="FFFF00"/>
          </a:solidFill>
        </p:spPr>
        <p:style>
          <a:lnRef idx="1">
            <a:schemeClr val="accent3"/>
          </a:lnRef>
          <a:fillRef idx="2">
            <a:schemeClr val="accent3"/>
          </a:fillRef>
          <a:effectRef idx="1">
            <a:schemeClr val="accent3"/>
          </a:effectRef>
          <a:fontRef idx="minor">
            <a:schemeClr val="dk1"/>
          </a:fontRef>
        </p:style>
        <p:txBody>
          <a:bodyPr>
            <a:normAutofit/>
          </a:bodyPr>
          <a:lstStyle/>
          <a:p>
            <a:r>
              <a:rPr lang="en-US" dirty="0" smtClean="0"/>
              <a:t>A repeated action</a:t>
            </a:r>
          </a:p>
          <a:p>
            <a:r>
              <a:rPr lang="en-US" dirty="0" smtClean="0"/>
              <a:t>Symbolic significance </a:t>
            </a:r>
          </a:p>
          <a:p>
            <a:r>
              <a:rPr lang="en-US" dirty="0" smtClean="0"/>
              <a:t>Evokes emotions</a:t>
            </a:r>
          </a:p>
          <a:p>
            <a:pPr>
              <a:buNone/>
            </a:pPr>
            <a:endParaRPr lang="en-US" dirty="0"/>
          </a:p>
        </p:txBody>
      </p:sp>
      <p:sp>
        <p:nvSpPr>
          <p:cNvPr id="4" name="TextBox 3"/>
          <p:cNvSpPr txBox="1"/>
          <p:nvPr/>
        </p:nvSpPr>
        <p:spPr>
          <a:xfrm>
            <a:off x="457200" y="3776990"/>
            <a:ext cx="6455613" cy="523220"/>
          </a:xfrm>
          <a:prstGeom prst="rect">
            <a:avLst/>
          </a:prstGeom>
          <a:noFill/>
        </p:spPr>
        <p:txBody>
          <a:bodyPr wrap="none" rtlCol="0">
            <a:spAutoFit/>
          </a:bodyPr>
          <a:lstStyle/>
          <a:p>
            <a:pPr>
              <a:buFont typeface="Arial"/>
              <a:buChar char="•"/>
            </a:pPr>
            <a:r>
              <a:rPr lang="en-US" sz="2800" dirty="0" smtClean="0"/>
              <a:t> Through rituals, early humans wanted to:</a:t>
            </a:r>
          </a:p>
        </p:txBody>
      </p:sp>
      <p:sp>
        <p:nvSpPr>
          <p:cNvPr id="5" name="TextBox 4"/>
          <p:cNvSpPr txBox="1"/>
          <p:nvPr/>
        </p:nvSpPr>
        <p:spPr>
          <a:xfrm>
            <a:off x="457200" y="4934634"/>
            <a:ext cx="2486578" cy="830997"/>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n-US" sz="2400" dirty="0" smtClean="0"/>
              <a:t>Achieve success in</a:t>
            </a:r>
            <a:br>
              <a:rPr lang="en-US" sz="2400" dirty="0" smtClean="0"/>
            </a:br>
            <a:r>
              <a:rPr lang="en-US" sz="2400" dirty="0" smtClean="0"/>
              <a:t>battle and hunting</a:t>
            </a:r>
            <a:endParaRPr lang="en-US" sz="2400" dirty="0"/>
          </a:p>
        </p:txBody>
      </p:sp>
      <p:sp>
        <p:nvSpPr>
          <p:cNvPr id="7" name="TextBox 6"/>
          <p:cNvSpPr txBox="1"/>
          <p:nvPr/>
        </p:nvSpPr>
        <p:spPr>
          <a:xfrm>
            <a:off x="3505200" y="4934634"/>
            <a:ext cx="2287856" cy="830997"/>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algn="ctr"/>
            <a:r>
              <a:rPr lang="en-US" sz="2400" dirty="0" smtClean="0"/>
              <a:t>Ensure adequate</a:t>
            </a:r>
            <a:br>
              <a:rPr lang="en-US" sz="2400" dirty="0" smtClean="0"/>
            </a:br>
            <a:r>
              <a:rPr lang="en-US" sz="2400" dirty="0" smtClean="0"/>
              <a:t>sun and rain</a:t>
            </a:r>
          </a:p>
        </p:txBody>
      </p:sp>
      <p:sp>
        <p:nvSpPr>
          <p:cNvPr id="9" name="TextBox 8"/>
          <p:cNvSpPr txBox="1"/>
          <p:nvPr/>
        </p:nvSpPr>
        <p:spPr>
          <a:xfrm>
            <a:off x="6097856" y="4876800"/>
            <a:ext cx="2759890" cy="1200328"/>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2400" dirty="0" smtClean="0"/>
              <a:t>Express their duty to</a:t>
            </a:r>
            <a:br>
              <a:rPr lang="en-US" sz="2400" dirty="0" smtClean="0"/>
            </a:br>
            <a:r>
              <a:rPr lang="en-US" sz="2400" dirty="0" smtClean="0"/>
              <a:t>the community and</a:t>
            </a:r>
            <a:br>
              <a:rPr lang="en-US" sz="2400" dirty="0" smtClean="0"/>
            </a:br>
            <a:r>
              <a:rPr lang="en-US" sz="2400" dirty="0" smtClean="0"/>
              <a:t>to the gods</a:t>
            </a:r>
            <a:endParaRPr lang="en-US" sz="2400" dirty="0"/>
          </a:p>
        </p:txBody>
      </p:sp>
      <p:sp>
        <p:nvSpPr>
          <p:cNvPr id="6" name="TextBox 5"/>
          <p:cNvSpPr txBox="1"/>
          <p:nvPr/>
        </p:nvSpPr>
        <p:spPr>
          <a:xfrm>
            <a:off x="606627" y="1076981"/>
            <a:ext cx="1644626" cy="523220"/>
          </a:xfrm>
          <a:prstGeom prst="rect">
            <a:avLst/>
          </a:prstGeom>
          <a:noFill/>
        </p:spPr>
        <p:txBody>
          <a:bodyPr wrap="none" rtlCol="0">
            <a:spAutoFit/>
          </a:bodyPr>
          <a:lstStyle/>
          <a:p>
            <a:r>
              <a:rPr lang="en-US" sz="2800" dirty="0" smtClean="0"/>
              <a:t>A ritual is: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900" decel="100000" fill="hold"/>
                                        <p:tgtEl>
                                          <p:spTgt spid="3">
                                            <p:bg/>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bg/>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900" decel="100000" fill="hold"/>
                                        <p:tgtEl>
                                          <p:spTgt spid="4"/>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slide(fromBottom)">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slide(fromBottom)">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slide(fromBottom)">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p:bldP spid="5" grpId="0" animBg="1"/>
      <p:bldP spid="7"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i="1" dirty="0" smtClean="0">
                <a:latin typeface="Futura"/>
                <a:cs typeface="Futura"/>
              </a:rPr>
              <a:t>Other Facts: Rituals</a:t>
            </a:r>
            <a:endParaRPr lang="en-US" sz="6000" i="1" dirty="0">
              <a:latin typeface="Futura"/>
              <a:cs typeface="Futura"/>
            </a:endParaRPr>
          </a:p>
        </p:txBody>
      </p:sp>
      <p:sp>
        <p:nvSpPr>
          <p:cNvPr id="3" name="Content Placeholder 2"/>
          <p:cNvSpPr>
            <a:spLocks noGrp="1"/>
          </p:cNvSpPr>
          <p:nvPr>
            <p:ph idx="1"/>
          </p:nvPr>
        </p:nvSpPr>
        <p:spPr>
          <a:xfrm>
            <a:off x="457200" y="1280160"/>
            <a:ext cx="8353569" cy="685799"/>
          </a:xfrm>
        </p:spPr>
        <p:txBody>
          <a:bodyPr>
            <a:noAutofit/>
          </a:bodyPr>
          <a:lstStyle/>
          <a:p>
            <a:r>
              <a:rPr lang="en-US" sz="2800" i="1" dirty="0" smtClean="0"/>
              <a:t>Rituals were often performed by elders, priests or</a:t>
            </a:r>
            <a:br>
              <a:rPr lang="en-US" sz="2800" i="1" dirty="0" smtClean="0"/>
            </a:br>
            <a:r>
              <a:rPr lang="en-US" sz="2800" i="1" dirty="0" smtClean="0"/>
              <a:t>shamans.</a:t>
            </a:r>
            <a:endParaRPr lang="en-US" sz="2800" i="1" dirty="0"/>
          </a:p>
        </p:txBody>
      </p:sp>
      <p:sp>
        <p:nvSpPr>
          <p:cNvPr id="8" name="TextBox 7"/>
          <p:cNvSpPr txBox="1"/>
          <p:nvPr/>
        </p:nvSpPr>
        <p:spPr>
          <a:xfrm>
            <a:off x="457200" y="2355502"/>
            <a:ext cx="9520555" cy="954107"/>
          </a:xfrm>
          <a:prstGeom prst="rect">
            <a:avLst/>
          </a:prstGeom>
          <a:noFill/>
        </p:spPr>
        <p:txBody>
          <a:bodyPr wrap="square" rtlCol="0">
            <a:spAutoFit/>
          </a:bodyPr>
          <a:lstStyle/>
          <a:p>
            <a:pPr>
              <a:buFont typeface="Arial"/>
              <a:buChar char="•"/>
            </a:pPr>
            <a:r>
              <a:rPr lang="en-US" sz="2800" i="1" dirty="0" smtClean="0"/>
              <a:t>  Our knowledge of rituals and early “theatre” comes from</a:t>
            </a:r>
            <a:br>
              <a:rPr lang="en-US" sz="2800" i="1" dirty="0" smtClean="0"/>
            </a:br>
            <a:r>
              <a:rPr lang="en-US" sz="2800" i="1" dirty="0" smtClean="0"/>
              <a:t>    wall paintings, artifacts, and hieroglyphics.</a:t>
            </a:r>
            <a:endParaRPr lang="en-US" sz="2800" i="1" dirty="0"/>
          </a:p>
        </p:txBody>
      </p:sp>
      <p:pic>
        <p:nvPicPr>
          <p:cNvPr id="10" name="Picture 9" descr="egyptian ritual.jpg"/>
          <p:cNvPicPr>
            <a:picLocks noChangeAspect="1"/>
          </p:cNvPicPr>
          <p:nvPr/>
        </p:nvPicPr>
        <p:blipFill>
          <a:blip r:embed="rId3">
            <a:alphaModFix amt="24000"/>
          </a:blip>
          <a:stretch>
            <a:fillRect/>
          </a:stretch>
        </p:blipFill>
        <p:spPr>
          <a:xfrm>
            <a:off x="612648" y="1280160"/>
            <a:ext cx="7939276" cy="5257799"/>
          </a:xfrm>
          <a:prstGeom prst="rect">
            <a:avLst/>
          </a:prstGeom>
        </p:spPr>
      </p:pic>
      <p:sp>
        <p:nvSpPr>
          <p:cNvPr id="11" name="TextBox 10"/>
          <p:cNvSpPr txBox="1"/>
          <p:nvPr/>
        </p:nvSpPr>
        <p:spPr>
          <a:xfrm>
            <a:off x="457200" y="3485346"/>
            <a:ext cx="8353569" cy="954107"/>
          </a:xfrm>
          <a:prstGeom prst="rect">
            <a:avLst/>
          </a:prstGeom>
          <a:noFill/>
        </p:spPr>
        <p:txBody>
          <a:bodyPr wrap="none" rtlCol="0">
            <a:spAutoFit/>
          </a:bodyPr>
          <a:lstStyle/>
          <a:p>
            <a:pPr>
              <a:buFont typeface="Arial"/>
              <a:buChar char="•"/>
            </a:pPr>
            <a:r>
              <a:rPr lang="en-US" sz="2800" i="1" dirty="0" smtClean="0"/>
              <a:t> Rituals often told a story based on the culture’s beliefs.</a:t>
            </a:r>
            <a:br>
              <a:rPr lang="en-US" sz="2800" i="1" dirty="0" smtClean="0"/>
            </a:br>
            <a:r>
              <a:rPr lang="en-US" sz="2800" i="1" dirty="0" smtClean="0"/>
              <a:t>   These stories are usually based in myth.</a:t>
            </a:r>
            <a:endParaRPr lang="en-US" sz="2800" i="1" dirty="0"/>
          </a:p>
        </p:txBody>
      </p:sp>
      <p:sp>
        <p:nvSpPr>
          <p:cNvPr id="12" name="TextBox 11"/>
          <p:cNvSpPr txBox="1"/>
          <p:nvPr/>
        </p:nvSpPr>
        <p:spPr>
          <a:xfrm>
            <a:off x="457200" y="4704546"/>
            <a:ext cx="8725466" cy="954107"/>
          </a:xfrm>
          <a:prstGeom prst="rect">
            <a:avLst/>
          </a:prstGeom>
          <a:noFill/>
        </p:spPr>
        <p:txBody>
          <a:bodyPr wrap="none" rtlCol="0">
            <a:spAutoFit/>
          </a:bodyPr>
          <a:lstStyle/>
          <a:p>
            <a:pPr>
              <a:buFont typeface="Arial"/>
              <a:buChar char="•"/>
            </a:pPr>
            <a:r>
              <a:rPr lang="en-US" sz="2800" i="1" dirty="0" smtClean="0"/>
              <a:t> Myths gained a life beyond the original rituals, and began</a:t>
            </a:r>
            <a:br>
              <a:rPr lang="en-US" sz="2800" i="1" dirty="0" smtClean="0"/>
            </a:br>
            <a:r>
              <a:rPr lang="en-US" sz="2800" i="1" dirty="0" smtClean="0"/>
              <a:t>   to be performed for entertainment.</a:t>
            </a:r>
            <a:endParaRPr lang="en-US" sz="2800" i="1" dirty="0"/>
          </a:p>
        </p:txBody>
      </p:sp>
      <p:pic>
        <p:nvPicPr>
          <p:cNvPr id="9" name="Picture 8" descr="shaman.gif"/>
          <p:cNvPicPr>
            <a:picLocks noChangeAspect="1"/>
          </p:cNvPicPr>
          <p:nvPr/>
        </p:nvPicPr>
        <p:blipFill>
          <a:blip r:embed="rId4"/>
          <a:stretch>
            <a:fillRect/>
          </a:stretch>
        </p:blipFill>
        <p:spPr>
          <a:xfrm>
            <a:off x="457200" y="53636"/>
            <a:ext cx="3523785" cy="6804363"/>
          </a:xfrm>
          <a:prstGeom prst="rect">
            <a:avLst/>
          </a:prstGeom>
        </p:spPr>
      </p:pic>
      <p:sp>
        <p:nvSpPr>
          <p:cNvPr id="14" name="TextBox 13"/>
          <p:cNvSpPr txBox="1"/>
          <p:nvPr/>
        </p:nvSpPr>
        <p:spPr>
          <a:xfrm>
            <a:off x="3980985" y="53637"/>
            <a:ext cx="4450457" cy="68634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4000" dirty="0" smtClean="0"/>
              <a:t>Common to all traditional</a:t>
            </a:r>
            <a:br>
              <a:rPr lang="en-US" sz="4000" dirty="0" smtClean="0"/>
            </a:br>
            <a:r>
              <a:rPr lang="en-US" sz="4000" dirty="0" smtClean="0"/>
              <a:t>cultures, the </a:t>
            </a:r>
            <a:r>
              <a:rPr lang="en-US" sz="4000" u="sng" dirty="0" smtClean="0"/>
              <a:t>shaman is a</a:t>
            </a:r>
            <a:br>
              <a:rPr lang="en-US" sz="4000" u="sng" dirty="0" smtClean="0"/>
            </a:br>
            <a:r>
              <a:rPr lang="en-US" sz="4000" u="sng" dirty="0" smtClean="0"/>
              <a:t>priestly figure who</a:t>
            </a:r>
            <a:br>
              <a:rPr lang="en-US" sz="4000" u="sng" dirty="0" smtClean="0"/>
            </a:br>
            <a:r>
              <a:rPr lang="en-US" sz="4000" u="sng" dirty="0" smtClean="0"/>
              <a:t>communicates directly with the gods through </a:t>
            </a:r>
            <a:br>
              <a:rPr lang="en-US" sz="4000" u="sng" dirty="0" smtClean="0"/>
            </a:br>
            <a:r>
              <a:rPr lang="en-US" sz="4000" u="sng" dirty="0" smtClean="0"/>
              <a:t>rituals </a:t>
            </a:r>
            <a:r>
              <a:rPr lang="en-US" sz="4000" dirty="0" smtClean="0"/>
              <a:t>for the benefit</a:t>
            </a:r>
            <a:br>
              <a:rPr lang="en-US" sz="4000" dirty="0" smtClean="0"/>
            </a:br>
            <a:r>
              <a:rPr lang="en-US" sz="4000" dirty="0" smtClean="0"/>
              <a:t>of the community.</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11" grpId="0"/>
      <p:bldP spid="12" grpId="0"/>
      <p:bldP spid="14" grpId="0" animBg="1"/>
      <p:bldP spid="14"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Vocabulary </a:t>
            </a:r>
            <a:br>
              <a:rPr lang="en-US" dirty="0" smtClean="0"/>
            </a:br>
            <a:r>
              <a:rPr lang="en-US" dirty="0" smtClean="0"/>
              <a:t>(for your project!)</a:t>
            </a:r>
            <a:endParaRPr lang="en-US" dirty="0"/>
          </a:p>
        </p:txBody>
      </p:sp>
      <p:sp>
        <p:nvSpPr>
          <p:cNvPr id="3" name="Content Placeholder 2"/>
          <p:cNvSpPr>
            <a:spLocks noGrp="1"/>
          </p:cNvSpPr>
          <p:nvPr>
            <p:ph sz="half" idx="1"/>
          </p:nvPr>
        </p:nvSpPr>
        <p:spPr/>
        <p:txBody>
          <a:bodyPr/>
          <a:lstStyle/>
          <a:p>
            <a:r>
              <a:rPr lang="en-US" dirty="0" smtClean="0"/>
              <a:t>TABLEAU</a:t>
            </a:r>
          </a:p>
          <a:p>
            <a:pPr marL="0" indent="0">
              <a:buNone/>
            </a:pPr>
            <a:r>
              <a:rPr lang="en-US" dirty="0"/>
              <a:t/>
            </a:r>
            <a:br>
              <a:rPr lang="en-US" dirty="0"/>
            </a:br>
            <a:r>
              <a:rPr lang="en-US" dirty="0"/>
              <a:t>a group of </a:t>
            </a:r>
            <a:r>
              <a:rPr lang="en-US" dirty="0" smtClean="0"/>
              <a:t>motionless </a:t>
            </a:r>
            <a:r>
              <a:rPr lang="en-US" dirty="0"/>
              <a:t>figures representing a scene from a story or from history</a:t>
            </a:r>
            <a:r>
              <a:rPr lang="en-US" dirty="0" smtClean="0"/>
              <a:t/>
            </a:r>
            <a:br>
              <a:rPr lang="en-US" dirty="0" smtClean="0"/>
            </a:br>
            <a:endParaRPr lang="en-US" dirty="0"/>
          </a:p>
        </p:txBody>
      </p:sp>
      <p:sp>
        <p:nvSpPr>
          <p:cNvPr id="4" name="Content Placeholder 3"/>
          <p:cNvSpPr>
            <a:spLocks noGrp="1"/>
          </p:cNvSpPr>
          <p:nvPr>
            <p:ph sz="half" idx="2"/>
          </p:nvPr>
        </p:nvSpPr>
        <p:spPr/>
        <p:txBody>
          <a:bodyPr/>
          <a:lstStyle/>
          <a:p>
            <a:r>
              <a:rPr lang="en-US" dirty="0" smtClean="0"/>
              <a:t>PANTOMIME</a:t>
            </a:r>
          </a:p>
          <a:p>
            <a:pPr marL="0" indent="0">
              <a:buNone/>
            </a:pPr>
            <a:endParaRPr lang="en-US" dirty="0"/>
          </a:p>
          <a:p>
            <a:pPr marL="0" indent="0">
              <a:buNone/>
            </a:pPr>
            <a:r>
              <a:rPr lang="en-US" dirty="0"/>
              <a:t>a</a:t>
            </a:r>
            <a:r>
              <a:rPr lang="en-US" dirty="0" smtClean="0"/>
              <a:t>cting without sound/words</a:t>
            </a:r>
            <a:endParaRPr lang="en-US" dirty="0"/>
          </a:p>
        </p:txBody>
      </p:sp>
    </p:spTree>
    <p:extLst>
      <p:ext uri="{BB962C8B-B14F-4D97-AF65-F5344CB8AC3E}">
        <p14:creationId xmlns:p14="http://schemas.microsoft.com/office/powerpoint/2010/main" val="2079570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3332</TotalTime>
  <Words>674</Words>
  <Application>Microsoft Office PowerPoint</Application>
  <PresentationFormat>On-screen Show (4:3)</PresentationFormat>
  <Paragraphs>97</Paragraphs>
  <Slides>18</Slides>
  <Notes>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What is THEATRE?</vt:lpstr>
      <vt:lpstr>PowerPoint Presentation</vt:lpstr>
      <vt:lpstr>PowerPoint Presentation</vt:lpstr>
      <vt:lpstr>The REAL Story:</vt:lpstr>
      <vt:lpstr>The REAL Story:</vt:lpstr>
      <vt:lpstr>The REAL Story:</vt:lpstr>
      <vt:lpstr>Rituals</vt:lpstr>
      <vt:lpstr>Other Facts: Rituals</vt:lpstr>
      <vt:lpstr>Additional Vocabulary  (for your project!)</vt:lpstr>
      <vt:lpstr>How it happened:</vt:lpstr>
      <vt:lpstr>The First Drama</vt:lpstr>
      <vt:lpstr>Quick Review:</vt:lpstr>
      <vt:lpstr>Storytelling</vt:lpstr>
      <vt:lpstr>Storytellers</vt:lpstr>
      <vt:lpstr>DANCE</vt:lpstr>
      <vt:lpstr>Dance</vt:lpstr>
      <vt:lpstr>Dance</vt:lpstr>
      <vt:lpstr>Quick Review:</vt:lpstr>
    </vt:vector>
  </TitlesOfParts>
  <Company>Killeen Independent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THEATRE?”</dc:title>
  <dc:creator>MY</dc:creator>
  <cp:lastModifiedBy>Lorettem</cp:lastModifiedBy>
  <cp:revision>29</cp:revision>
  <dcterms:created xsi:type="dcterms:W3CDTF">2012-09-10T17:59:34Z</dcterms:created>
  <dcterms:modified xsi:type="dcterms:W3CDTF">2015-09-27T21:49:52Z</dcterms:modified>
</cp:coreProperties>
</file>